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560" r:id="rId2"/>
    <p:sldId id="817" r:id="rId3"/>
    <p:sldId id="819" r:id="rId4"/>
    <p:sldId id="809" r:id="rId5"/>
    <p:sldId id="810" r:id="rId6"/>
    <p:sldId id="793" r:id="rId7"/>
    <p:sldId id="820" r:id="rId8"/>
    <p:sldId id="806" r:id="rId9"/>
    <p:sldId id="772" r:id="rId10"/>
    <p:sldId id="798" r:id="rId11"/>
    <p:sldId id="797" r:id="rId12"/>
    <p:sldId id="799" r:id="rId13"/>
    <p:sldId id="795" r:id="rId14"/>
    <p:sldId id="796" r:id="rId15"/>
    <p:sldId id="774" r:id="rId16"/>
    <p:sldId id="778" r:id="rId17"/>
    <p:sldId id="775" r:id="rId18"/>
    <p:sldId id="777" r:id="rId19"/>
    <p:sldId id="776" r:id="rId20"/>
    <p:sldId id="740" r:id="rId21"/>
    <p:sldId id="759" r:id="rId22"/>
    <p:sldId id="751" r:id="rId23"/>
    <p:sldId id="653" r:id="rId24"/>
    <p:sldId id="654" r:id="rId25"/>
    <p:sldId id="655" r:id="rId26"/>
    <p:sldId id="658" r:id="rId27"/>
    <p:sldId id="656" r:id="rId28"/>
    <p:sldId id="659" r:id="rId29"/>
    <p:sldId id="760" r:id="rId30"/>
    <p:sldId id="663" r:id="rId31"/>
    <p:sldId id="811" r:id="rId32"/>
    <p:sldId id="670" r:id="rId33"/>
    <p:sldId id="764" r:id="rId34"/>
    <p:sldId id="691" r:id="rId35"/>
    <p:sldId id="779" r:id="rId36"/>
    <p:sldId id="710" r:id="rId37"/>
    <p:sldId id="692" r:id="rId38"/>
    <p:sldId id="694" r:id="rId39"/>
    <p:sldId id="699" r:id="rId40"/>
    <p:sldId id="697" r:id="rId41"/>
    <p:sldId id="780" r:id="rId42"/>
    <p:sldId id="765" r:id="rId43"/>
    <p:sldId id="801" r:id="rId44"/>
    <p:sldId id="800" r:id="rId45"/>
    <p:sldId id="707" r:id="rId46"/>
    <p:sldId id="802" r:id="rId47"/>
    <p:sldId id="766" r:id="rId48"/>
    <p:sldId id="723" r:id="rId49"/>
    <p:sldId id="713" r:id="rId50"/>
    <p:sldId id="814" r:id="rId51"/>
    <p:sldId id="816" r:id="rId52"/>
    <p:sldId id="818" r:id="rId53"/>
    <p:sldId id="7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202A"/>
    <a:srgbClr val="CAFEC3"/>
    <a:srgbClr val="7F82FB"/>
    <a:srgbClr val="F81FFB"/>
    <a:srgbClr val="3AFFFE"/>
    <a:srgbClr val="7E3B25"/>
    <a:srgbClr val="FB9927"/>
    <a:srgbClr val="F97250"/>
    <a:srgbClr val="F8212C"/>
    <a:srgbClr val="F80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0" autoAdjust="0"/>
    <p:restoredTop sz="86395" autoAdjust="0"/>
  </p:normalViewPr>
  <p:slideViewPr>
    <p:cSldViewPr snapToGrid="0" snapToObjects="1">
      <p:cViewPr>
        <p:scale>
          <a:sx n="100" d="100"/>
          <a:sy n="100" d="100"/>
        </p:scale>
        <p:origin x="-31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mm:svns:mine:trunk:doc:whataguy:dec13:ncstate:runtim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Gale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Sheet1!$B$39:$B$49</c:f>
              <c:numCache>
                <c:formatCode>General</c:formatCode>
                <c:ptCount val="11"/>
                <c:pt idx="0">
                  <c:v>47.0</c:v>
                </c:pt>
                <c:pt idx="1">
                  <c:v>47.0</c:v>
                </c:pt>
                <c:pt idx="2">
                  <c:v>47.0</c:v>
                </c:pt>
                <c:pt idx="3">
                  <c:v>48.0</c:v>
                </c:pt>
                <c:pt idx="4">
                  <c:v>30.0</c:v>
                </c:pt>
                <c:pt idx="5">
                  <c:v>39.0</c:v>
                </c:pt>
                <c:pt idx="6">
                  <c:v>36.0</c:v>
                </c:pt>
                <c:pt idx="7">
                  <c:v>39.0</c:v>
                </c:pt>
                <c:pt idx="8">
                  <c:v>41.0</c:v>
                </c:pt>
                <c:pt idx="9">
                  <c:v>46.0</c:v>
                </c:pt>
                <c:pt idx="10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Sheet1!$C$38</c:f>
              <c:strCache>
                <c:ptCount val="1"/>
                <c:pt idx="0">
                  <c:v>NSGA-II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Sheet1!$C$39:$C$49</c:f>
              <c:numCache>
                <c:formatCode>General</c:formatCode>
                <c:ptCount val="11"/>
                <c:pt idx="0">
                  <c:v>1032.0</c:v>
                </c:pt>
                <c:pt idx="1">
                  <c:v>1024.0</c:v>
                </c:pt>
                <c:pt idx="2">
                  <c:v>1010.0</c:v>
                </c:pt>
                <c:pt idx="3">
                  <c:v>1044.0</c:v>
                </c:pt>
                <c:pt idx="4">
                  <c:v>896.0</c:v>
                </c:pt>
                <c:pt idx="5">
                  <c:v>1008.0</c:v>
                </c:pt>
                <c:pt idx="6">
                  <c:v>992.0</c:v>
                </c:pt>
                <c:pt idx="7">
                  <c:v>1048.0</c:v>
                </c:pt>
                <c:pt idx="8">
                  <c:v>1040.0</c:v>
                </c:pt>
                <c:pt idx="9">
                  <c:v>1013.0</c:v>
                </c:pt>
                <c:pt idx="10">
                  <c:v>4000.0</c:v>
                </c:pt>
              </c:numCache>
            </c:numRef>
          </c:val>
        </c:ser>
        <c:ser>
          <c:idx val="2"/>
          <c:order val="2"/>
          <c:tx>
            <c:strRef>
              <c:f>Sheet1!$D$38</c:f>
              <c:strCache>
                <c:ptCount val="1"/>
                <c:pt idx="0">
                  <c:v>SPEA2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Sheet1!$D$39:$D$49</c:f>
              <c:numCache>
                <c:formatCode>General</c:formatCode>
                <c:ptCount val="11"/>
                <c:pt idx="0">
                  <c:v>1031.0</c:v>
                </c:pt>
                <c:pt idx="1">
                  <c:v>1036.0</c:v>
                </c:pt>
                <c:pt idx="2">
                  <c:v>1032.0</c:v>
                </c:pt>
                <c:pt idx="3">
                  <c:v>1016.0</c:v>
                </c:pt>
                <c:pt idx="4">
                  <c:v>844.0</c:v>
                </c:pt>
                <c:pt idx="5">
                  <c:v>1012.0</c:v>
                </c:pt>
                <c:pt idx="6">
                  <c:v>1008.0</c:v>
                </c:pt>
                <c:pt idx="7">
                  <c:v>1076.0</c:v>
                </c:pt>
                <c:pt idx="8">
                  <c:v>1076.0</c:v>
                </c:pt>
                <c:pt idx="9">
                  <c:v>1032.0</c:v>
                </c:pt>
                <c:pt idx="10">
                  <c:v>3200.0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0943176"/>
        <c:axId val="-2130940168"/>
      </c:barChart>
      <c:catAx>
        <c:axId val="-21309431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0940168"/>
        <c:crosses val="autoZero"/>
        <c:auto val="1"/>
        <c:lblAlgn val="ctr"/>
        <c:lblOffset val="100"/>
        <c:noMultiLvlLbl val="0"/>
      </c:catAx>
      <c:valAx>
        <c:axId val="-2130940168"/>
        <c:scaling>
          <c:orientation val="minMax"/>
          <c:max val="4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0943176"/>
        <c:crosses val="autoZero"/>
        <c:crossBetween val="between"/>
        <c:majorUnit val="1000.0"/>
      </c:valAx>
    </c:plotArea>
    <c:legend>
      <c:legendPos val="b"/>
      <c:layout>
        <c:manualLayout>
          <c:xMode val="edge"/>
          <c:yMode val="edge"/>
          <c:x val="0.303098004739699"/>
          <c:y val="0.103338582677165"/>
          <c:w val="0.442347679840991"/>
          <c:h val="0.0553648293963254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CB591-5333-CC4D-9CB2-683852B04227}" type="datetimeFigureOut">
              <a:rPr lang="en-US" smtClean="0"/>
              <a:t>6/22/15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2505-B6CA-3648-B5E3-573613DE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5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B3E48-5811-FA4B-8956-78E6651AF609}" type="datetimeFigureOut">
              <a:rPr lang="en-US" smtClean="0"/>
              <a:t>6/22/15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1E68E-F98E-C341-AA5E-B86E54A3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6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E68E-F98E-C341-AA5E-B86E54A3F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70E2-BB8D-814F-B219-66C2514985F7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DB8A-5EBD-1448-9EAD-4DE0AAB9E0BA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4EF5-3F9E-494E-9CAA-78FD6EBB6CB1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6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A683-0034-AF41-8EAD-B3A0B7D21FB1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C994-8309-F04C-9F3A-5F65D8B42E36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0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C965-A3B2-0245-8084-73B0F7D5F01C}" type="datetime1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CE-3ADD-6C49-A52E-271EE147A093}" type="datetime1">
              <a:rPr lang="en-US" smtClean="0"/>
              <a:t>6/22/15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E2E2-EF90-474A-B9BF-4A090284DC1C}" type="datetime1">
              <a:rPr lang="en-US" smtClean="0"/>
              <a:t>6/22/15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DC22-9390-9F49-8624-7F49987151A2}" type="datetime1">
              <a:rPr lang="en-US" smtClean="0"/>
              <a:t>6/22/15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EE17-72FC-2242-AC6A-BFB3F8D79A58}" type="datetime1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4DCDD-DC3B-7448-B5DA-A8C935B6D5BC}" type="datetime1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F28B-C5B0-2E42-B129-35F5A740AC2D}" type="datetime1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275" y="92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184727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In 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>
                <a:solidFill>
                  <a:srgbClr val="FFFFFF"/>
                </a:solidFill>
              </a:rPr>
              <a:t>t</a:t>
            </a:r>
            <a:r>
              <a:rPr lang="en-US" b="1" dirty="0" err="1" smtClean="0">
                <a:solidFill>
                  <a:srgbClr val="FFFFFF"/>
                </a:solidFill>
              </a:rPr>
              <a:t>im.menzies@gmail.com</a:t>
            </a:r>
            <a:r>
              <a:rPr lang="en-US" b="1" dirty="0" smtClean="0">
                <a:solidFill>
                  <a:srgbClr val="FFFFFF"/>
                </a:solidFill>
              </a:rPr>
              <a:t/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err="1" smtClean="0">
                <a:solidFill>
                  <a:srgbClr val="FFFFFF"/>
                </a:solidFill>
              </a:rPr>
              <a:t>lcsee</a:t>
            </a:r>
            <a:r>
              <a:rPr lang="en-US" b="1" dirty="0" smtClean="0">
                <a:solidFill>
                  <a:srgbClr val="FFFFFF"/>
                </a:solidFill>
              </a:rPr>
              <a:t>, wvu, </a:t>
            </a:r>
            <a:r>
              <a:rPr lang="en-US" b="1" dirty="0" err="1" smtClean="0">
                <a:solidFill>
                  <a:srgbClr val="FFFFFF"/>
                </a:solidFill>
              </a:rPr>
              <a:t>usa</a:t>
            </a:r>
            <a:r>
              <a:rPr lang="en-US" b="1" dirty="0">
                <a:solidFill>
                  <a:srgbClr val="FFFFFF"/>
                </a:solidFill>
              </a:rPr>
              <a:t/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mar 2014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5272822"/>
            <a:ext cx="203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80B17"/>
                </a:solidFill>
              </a:rPr>
              <a:t>G</a:t>
            </a:r>
            <a:r>
              <a:rPr lang="en-US" b="1" dirty="0" smtClean="0">
                <a:solidFill>
                  <a:srgbClr val="F80B17"/>
                </a:solidFill>
              </a:rPr>
              <a:t>oal-oriented RE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91770"/>
            <a:ext cx="8229601" cy="4525963"/>
          </a:xfrm>
        </p:spPr>
        <p:txBody>
          <a:bodyPr>
            <a:noAutofit/>
          </a:bodyPr>
          <a:lstStyle/>
          <a:p>
            <a:r>
              <a:rPr lang="en-US" sz="2200" dirty="0" smtClean="0"/>
              <a:t>Axel va</a:t>
            </a:r>
            <a:r>
              <a:rPr lang="en-US" sz="2200" dirty="0"/>
              <a:t>n</a:t>
            </a:r>
            <a:r>
              <a:rPr lang="en-US" sz="2200" dirty="0" smtClean="0"/>
              <a:t> </a:t>
            </a:r>
            <a:r>
              <a:rPr lang="en-US" sz="2200" dirty="0" err="1" smtClean="0"/>
              <a:t>Lamsweerde</a:t>
            </a:r>
            <a:r>
              <a:rPr lang="en-US" sz="2200" dirty="0" smtClean="0"/>
              <a:t>: Goal-Oriented Requirements Engineering: A guides Tour</a:t>
            </a:r>
            <a:r>
              <a:rPr lang="en-US" sz="2200" dirty="0" smtClean="0">
                <a:solidFill>
                  <a:srgbClr val="0000FF"/>
                </a:solidFill>
              </a:rPr>
              <a:t> [</a:t>
            </a:r>
            <a:r>
              <a:rPr lang="en-US" sz="2200" dirty="0" err="1" smtClean="0">
                <a:solidFill>
                  <a:srgbClr val="0000FF"/>
                </a:solidFill>
              </a:rPr>
              <a:t>vanLam</a:t>
            </a:r>
            <a:r>
              <a:rPr lang="en-US" sz="2200" dirty="0" smtClean="0">
                <a:solidFill>
                  <a:srgbClr val="0000FF"/>
                </a:solidFill>
              </a:rPr>
              <a:t> RE’01]</a:t>
            </a:r>
          </a:p>
          <a:p>
            <a:pPr lvl="1"/>
            <a:r>
              <a:rPr lang="en-US" sz="1800" dirty="0" smtClean="0"/>
              <a:t>Goals capture</a:t>
            </a:r>
            <a:r>
              <a:rPr lang="en-US" sz="1800" dirty="0"/>
              <a:t> </a:t>
            </a:r>
            <a:r>
              <a:rPr lang="en-US" sz="1800" dirty="0" smtClean="0"/>
              <a:t>objectives for the system.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Goal-oriented </a:t>
            </a:r>
            <a:r>
              <a:rPr lang="en-US" sz="1800" dirty="0" smtClean="0"/>
              <a:t>RE : using goals </a:t>
            </a:r>
            <a:r>
              <a:rPr lang="en-US" sz="1800" dirty="0"/>
              <a:t>for eliciting, </a:t>
            </a:r>
            <a:r>
              <a:rPr lang="en-US" sz="1800" dirty="0" smtClean="0"/>
              <a:t>specifying, </a:t>
            </a:r>
            <a:r>
              <a:rPr lang="en-US" sz="1800" dirty="0"/>
              <a:t>documenting, </a:t>
            </a:r>
            <a:r>
              <a:rPr lang="en-US" sz="1800" dirty="0" smtClean="0"/>
              <a:t>structuring</a:t>
            </a:r>
            <a:r>
              <a:rPr lang="en-US" sz="1800" dirty="0"/>
              <a:t>, </a:t>
            </a:r>
            <a:r>
              <a:rPr lang="en-US" sz="1800" dirty="0" smtClean="0"/>
              <a:t>elaborating,  analyzing</a:t>
            </a:r>
            <a:r>
              <a:rPr lang="en-US" sz="1800" dirty="0"/>
              <a:t>, negotiating, </a:t>
            </a:r>
            <a:r>
              <a:rPr lang="en-US" sz="1800" dirty="0" smtClean="0"/>
              <a:t>modifying </a:t>
            </a:r>
            <a:r>
              <a:rPr lang="en-US" sz="1800" dirty="0"/>
              <a:t>requirements.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17876" y="3476793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 </a:t>
            </a:r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52977" y="4597022"/>
            <a:ext cx="7272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552977" y="3522760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17876" y="4571553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4157" y="3476793"/>
            <a:ext cx="4983843" cy="3131924"/>
            <a:chOff x="604157" y="3476793"/>
            <a:chExt cx="4983843" cy="31319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4157" y="4384534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4157" y="3476793"/>
              <a:ext cx="11194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manual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57" y="4573445"/>
              <a:ext cx="14540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automatic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10562" y="3522760"/>
              <a:ext cx="0" cy="2921457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4157" y="5534025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50071" y="5591511"/>
              <a:ext cx="1385866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Notation-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based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e.g. UML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6378" y="5617676"/>
              <a:ext cx="1134595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Search-</a:t>
              </a:r>
              <a:br>
                <a:rPr lang="en-US" sz="2400" b="1" dirty="0" smtClean="0">
                  <a:solidFill>
                    <a:srgbClr val="FF0000"/>
                  </a:solidFill>
                </a:rPr>
              </a:br>
              <a:r>
                <a:rPr lang="en-US" sz="2400" b="1" dirty="0" smtClean="0">
                  <a:solidFill>
                    <a:srgbClr val="FF0000"/>
                  </a:solidFill>
                </a:rPr>
                <a:t>based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82241" y="3392016"/>
            <a:ext cx="3161759" cy="2625717"/>
            <a:chOff x="9332697" y="614151"/>
            <a:chExt cx="3161759" cy="2625717"/>
          </a:xfrm>
        </p:grpSpPr>
        <p:pic>
          <p:nvPicPr>
            <p:cNvPr id="34" name="Picture 33" descr="Screen Shot 2012-11-24 at 11.19.3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697" y="614151"/>
              <a:ext cx="3161759" cy="2268326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0425105" y="2870536"/>
              <a:ext cx="1078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[Kang’90]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98" y="3392015"/>
            <a:ext cx="3489101" cy="28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31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</a:t>
            </a:r>
            <a:r>
              <a:rPr lang="en-US" sz="3200" b="1" dirty="0" smtClean="0">
                <a:solidFill>
                  <a:srgbClr val="FF0000"/>
                </a:solidFill>
              </a:rPr>
              <a:t>Big Models</a:t>
            </a:r>
            <a:r>
              <a:rPr lang="en-US" sz="3200" dirty="0" smtClean="0"/>
              <a:t>”: </a:t>
            </a:r>
            <a:r>
              <a:rPr lang="en-US" sz="3200" i="1" dirty="0" smtClean="0"/>
              <a:t>More and more people writing and running  more  and more models </a:t>
            </a:r>
            <a:br>
              <a:rPr lang="en-US" sz="3200" i="1" dirty="0" smtClean="0"/>
            </a:br>
            <a:endParaRPr lang="en-US" sz="32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0848" y="4336665"/>
            <a:ext cx="2981055" cy="2250093"/>
            <a:chOff x="518831" y="3811901"/>
            <a:chExt cx="4094459" cy="2912292"/>
          </a:xfrm>
        </p:grpSpPr>
        <p:pic>
          <p:nvPicPr>
            <p:cNvPr id="6" name="Picture 5" descr="75d953edb6d13cbe0399ba5c8e13926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9" y="3811901"/>
              <a:ext cx="3923521" cy="26614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10952" y="536822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Berkeley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2781" y="5151293"/>
              <a:ext cx="101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Stanford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20352" y="4408343"/>
              <a:ext cx="134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Washington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217" y="5635355"/>
              <a:ext cx="78187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831" y="3892504"/>
              <a:ext cx="870259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1583" y="6333689"/>
              <a:ext cx="811631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2004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954" y="6357568"/>
              <a:ext cx="83573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2009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954" y="6340039"/>
              <a:ext cx="782435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2013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900336"/>
            <a:ext cx="3100807" cy="1946179"/>
            <a:chOff x="4471654" y="1761836"/>
            <a:chExt cx="3100807" cy="1946179"/>
          </a:xfrm>
        </p:grpSpPr>
        <p:pic>
          <p:nvPicPr>
            <p:cNvPr id="19" name="Picture 18" descr="Screen Shot 2013-12-19 at 2.34.1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40" y="1900336"/>
              <a:ext cx="2322321" cy="180767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71654" y="1761836"/>
              <a:ext cx="1556971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http://</a:t>
              </a:r>
              <a:r>
                <a:rPr lang="en-US" sz="1200" dirty="0" err="1">
                  <a:solidFill>
                    <a:srgbClr val="FFFFFF"/>
                  </a:solidFill>
                </a:rPr>
                <a:t>goo.gl</a:t>
              </a:r>
              <a:r>
                <a:rPr lang="en-US" sz="1200" dirty="0">
                  <a:solidFill>
                    <a:srgbClr val="FFFFFF"/>
                  </a:solidFill>
                </a:rPr>
                <a:t>/</a:t>
              </a:r>
              <a:r>
                <a:rPr lang="en-US" sz="1200" dirty="0" err="1">
                  <a:solidFill>
                    <a:srgbClr val="FFFFFF"/>
                  </a:solidFill>
                </a:rPr>
                <a:t>MJuxSt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3078" y="6433905"/>
            <a:ext cx="2133600" cy="365125"/>
          </a:xfrm>
        </p:spPr>
        <p:txBody>
          <a:bodyPr/>
          <a:lstStyle/>
          <a:p>
            <a:fld id="{375A4594-8A72-A549-9520-D6AA947EAD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05084" y="1787170"/>
            <a:ext cx="4355987" cy="2098627"/>
            <a:chOff x="4471654" y="4316288"/>
            <a:chExt cx="4355987" cy="2098627"/>
          </a:xfrm>
        </p:grpSpPr>
        <p:pic>
          <p:nvPicPr>
            <p:cNvPr id="16" name="Picture 15" descr="Screen Shot 2013-12-19 at 2.29.07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470" y="4502293"/>
              <a:ext cx="2390778" cy="19126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67870" y="4918954"/>
              <a:ext cx="1059771" cy="100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Great coders are  </a:t>
              </a:r>
              <a:r>
                <a:rPr lang="en-US" sz="1400" dirty="0" smtClean="0"/>
                <a:t>today’s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 smtClean="0"/>
                <a:t>rock </a:t>
              </a:r>
              <a:r>
                <a:rPr lang="en-US" sz="1400" dirty="0"/>
                <a:t>stars</a:t>
              </a:r>
              <a:r>
                <a:rPr lang="en-US" sz="1400" dirty="0" smtClean="0"/>
                <a:t>.</a:t>
              </a:r>
              <a:br>
                <a:rPr lang="en-US" sz="1400" dirty="0" smtClean="0"/>
              </a:b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 --</a:t>
              </a:r>
              <a:r>
                <a:rPr lang="en-US" sz="1400" dirty="0" err="1" smtClean="0"/>
                <a:t>Will.i.am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1654" y="4316288"/>
              <a:ext cx="1450275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http://</a:t>
              </a:r>
              <a:r>
                <a:rPr lang="en-US" sz="1200" dirty="0" err="1">
                  <a:solidFill>
                    <a:schemeClr val="bg1"/>
                  </a:solidFill>
                </a:rPr>
                <a:t>goo.gl</a:t>
              </a:r>
              <a:r>
                <a:rPr lang="en-US" sz="1200" dirty="0">
                  <a:solidFill>
                    <a:schemeClr val="bg1"/>
                  </a:solidFill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</a:rPr>
                <a:t>ljFtX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80B17"/>
                </a:solidFill>
              </a:rPr>
              <a:t>T</a:t>
            </a:r>
            <a:r>
              <a:rPr lang="en-US" b="1" dirty="0" smtClean="0">
                <a:solidFill>
                  <a:srgbClr val="F80B17"/>
                </a:solidFill>
              </a:rPr>
              <a:t>he CPU Crisis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/>
              <a:t>u</a:t>
            </a:r>
            <a:r>
              <a:rPr lang="en-US" dirty="0" smtClean="0"/>
              <a:t>pon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models of the agents (both pilots and computers) </a:t>
            </a:r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289362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4" y="1902979"/>
            <a:ext cx="7280343" cy="2550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682" y="4798321"/>
            <a:ext cx="690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Very rapid agile software development</a:t>
            </a:r>
          </a:p>
          <a:p>
            <a:r>
              <a:rPr lang="en-US" sz="2400" dirty="0" smtClean="0"/>
              <a:t>• Continually retesting all code</a:t>
            </a:r>
          </a:p>
          <a:p>
            <a:r>
              <a:rPr lang="en-US" sz="2400" dirty="0" smtClean="0"/>
              <a:t>• 4 billion unit tests  Jan to Oct 2013</a:t>
            </a:r>
          </a:p>
          <a:p>
            <a:r>
              <a:rPr lang="en-US" sz="2400" dirty="0" smtClean="0"/>
              <a:t>• Welcome to the resource economy.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543452" y="5864898"/>
            <a:ext cx="2799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[</a:t>
            </a:r>
            <a:r>
              <a:rPr lang="en-US" sz="2400" b="1" dirty="0" err="1" smtClean="0">
                <a:solidFill>
                  <a:srgbClr val="0000FF"/>
                </a:solidFill>
              </a:rPr>
              <a:t>Stokely</a:t>
            </a:r>
            <a:r>
              <a:rPr lang="en-US" sz="2400" b="1" dirty="0" smtClean="0">
                <a:solidFill>
                  <a:srgbClr val="0000FF"/>
                </a:solidFill>
              </a:rPr>
              <a:t> et al. 2009] 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9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 (SBSE)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Pareto optimality and </a:t>
            </a:r>
            <a:br>
              <a:rPr lang="en-US" sz="4000" dirty="0" smtClean="0"/>
            </a:br>
            <a:r>
              <a:rPr lang="en-US" sz="4000" dirty="0" smtClean="0"/>
              <a:t>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78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SBSE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6985" y="92075"/>
            <a:ext cx="2133600" cy="365125"/>
          </a:xfrm>
        </p:spPr>
        <p:txBody>
          <a:bodyPr/>
          <a:lstStyle/>
          <a:p>
            <a:fld id="{C412E44A-10FE-124C-9D59-ED9E4A2FA180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4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growth in SBSE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281440"/>
            <a:ext cx="8356747" cy="26555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Why? </a:t>
            </a:r>
          </a:p>
          <a:p>
            <a:pPr marL="0" indent="0">
              <a:buNone/>
            </a:pPr>
            <a:r>
              <a:rPr lang="en-US" dirty="0" smtClean="0"/>
              <a:t>A: Thanks to Big Data, more access to more </a:t>
            </a:r>
            <a:r>
              <a:rPr lang="en-US" dirty="0" err="1" smtClean="0"/>
              <a:t>cpu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1" y="1342127"/>
            <a:ext cx="6234729" cy="40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83096" y="6276917"/>
            <a:ext cx="1864212" cy="1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66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3482" y="2070100"/>
            <a:ext cx="52488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We hold these truths </a:t>
            </a:r>
            <a:br>
              <a:rPr lang="en-US" sz="2800" dirty="0" smtClean="0"/>
            </a:br>
            <a:r>
              <a:rPr lang="en-US" sz="2800" dirty="0" smtClean="0"/>
              <a:t>to be self-evident….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B</a:t>
            </a:r>
            <a:r>
              <a:rPr lang="en-US" sz="2800" dirty="0" smtClean="0"/>
              <a:t>etter conclusions  =  </a:t>
            </a:r>
            <a:endParaRPr lang="en-US" sz="28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data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</a:t>
            </a:r>
            <a:r>
              <a:rPr lang="en-US" sz="2400" dirty="0" err="1" smtClean="0"/>
              <a:t>cpu</a:t>
            </a:r>
            <a:r>
              <a:rPr lang="en-US" sz="2400" dirty="0" smtClean="0"/>
              <a:t> </a:t>
            </a:r>
            <a:endParaRPr lang="en-US" sz="24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human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analysts</a:t>
            </a:r>
            <a:r>
              <a:rPr lang="en-US" sz="2400" dirty="0" smtClean="0"/>
              <a:t> finding </a:t>
            </a:r>
            <a:br>
              <a:rPr lang="en-US" sz="2400" dirty="0" smtClean="0"/>
            </a:br>
            <a:r>
              <a:rPr lang="en-US" sz="2400" dirty="0" smtClean="0"/>
              <a:t>better questions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482" y="447676"/>
            <a:ext cx="50580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  Declaration of 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baseline="0" dirty="0" smtClean="0"/>
              <a:t>Human) Dependence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54701"/>
            <a:ext cx="2958025" cy="81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6" y="685800"/>
            <a:ext cx="3489369" cy="47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1" descr="Screen Shot 2013-10-20 at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21" y="952300"/>
            <a:ext cx="3625079" cy="32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963018" y="21336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923800" y="2589814"/>
            <a:ext cx="1768288" cy="174830"/>
          </a:xfrm>
          <a:custGeom>
            <a:avLst/>
            <a:gdLst>
              <a:gd name="connsiteX0" fmla="*/ 0 w 3419078"/>
              <a:gd name="connsiteY0" fmla="*/ 0 h 936245"/>
              <a:gd name="connsiteX1" fmla="*/ 2010744 w 3419078"/>
              <a:gd name="connsiteY1" fmla="*/ 187249 h 936245"/>
              <a:gd name="connsiteX2" fmla="*/ 3419078 w 3419078"/>
              <a:gd name="connsiteY2" fmla="*/ 936245 h 936245"/>
              <a:gd name="connsiteX0" fmla="*/ 0 w 3419078"/>
              <a:gd name="connsiteY0" fmla="*/ 49587 h 985832"/>
              <a:gd name="connsiteX1" fmla="*/ 1032844 w 3419078"/>
              <a:gd name="connsiteY1" fmla="*/ 71736 h 985832"/>
              <a:gd name="connsiteX2" fmla="*/ 3419078 w 3419078"/>
              <a:gd name="connsiteY2" fmla="*/ 985832 h 985832"/>
              <a:gd name="connsiteX0" fmla="*/ 0 w 1641078"/>
              <a:gd name="connsiteY0" fmla="*/ 49587 h 174830"/>
              <a:gd name="connsiteX1" fmla="*/ 1032844 w 1641078"/>
              <a:gd name="connsiteY1" fmla="*/ 71736 h 174830"/>
              <a:gd name="connsiteX2" fmla="*/ 1641078 w 1641078"/>
              <a:gd name="connsiteY2" fmla="*/ 160332 h 17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078" h="174830">
                <a:moveTo>
                  <a:pt x="0" y="49587"/>
                </a:moveTo>
                <a:cubicBezTo>
                  <a:pt x="720449" y="65191"/>
                  <a:pt x="462998" y="-84305"/>
                  <a:pt x="1032844" y="71736"/>
                </a:cubicBezTo>
                <a:cubicBezTo>
                  <a:pt x="1602690" y="227777"/>
                  <a:pt x="1641078" y="160332"/>
                  <a:pt x="1641078" y="16033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83096" y="6276917"/>
            <a:ext cx="1500803" cy="2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944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74600" y="30607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67090" y="3035300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1723" y="194893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4420" y="2530024"/>
            <a:ext cx="1247645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2004 -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129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Why build more tools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for SBSE and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goal-oriented RE? 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(Aren’t there enough already?)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need more SBSE tools </a:t>
            </a:r>
            <a:br>
              <a:rPr lang="en-US" dirty="0" smtClean="0"/>
            </a:br>
            <a:r>
              <a:rPr lang="en-US" dirty="0" smtClean="0"/>
              <a:t>for goal-based 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38" y="1882486"/>
            <a:ext cx="3950849" cy="159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34" y="4017859"/>
            <a:ext cx="4058966" cy="198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5598" y="3342381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598" y="4076847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635" y="2679390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9886" y="2818736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1825" y="2033257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0283" y="3999274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481502" y="4735282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7226" y="5215572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444" y="234168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041806" y="1529543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22155" y="4076847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1806" y="4076847"/>
            <a:ext cx="1636294" cy="1906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2454" y="589861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0444" y="3237767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</a:t>
            </a:r>
            <a:br>
              <a:rPr lang="en-US" dirty="0" smtClean="0"/>
            </a:br>
            <a:r>
              <a:rPr lang="en-US" dirty="0"/>
              <a:t>F</a:t>
            </a:r>
            <a:r>
              <a:rPr lang="en-US" dirty="0" smtClean="0"/>
              <a:t>eature maps </a:t>
            </a:r>
            <a:r>
              <a:rPr lang="en-US" dirty="0" smtClean="0">
                <a:sym typeface="Wingdings"/>
              </a:rPr>
              <a:t>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71484" cy="492909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Design product line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00FF"/>
                </a:solidFill>
              </a:rPr>
              <a:t> [Kang’90]</a:t>
            </a:r>
            <a:br>
              <a:rPr lang="en-US" sz="2400" dirty="0" smtClean="0">
                <a:solidFill>
                  <a:srgbClr val="0000FF"/>
                </a:solidFill>
              </a:rPr>
            </a:b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Add in </a:t>
            </a:r>
            <a:r>
              <a:rPr lang="en-US" sz="2400" dirty="0"/>
              <a:t>known constraints </a:t>
            </a:r>
            <a:endParaRPr lang="en-US" sz="2400" dirty="0" smtClean="0"/>
          </a:p>
          <a:p>
            <a:pPr lvl="1"/>
            <a:r>
              <a:rPr lang="en-US" sz="2000" dirty="0" smtClean="0"/>
              <a:t>E.g. “</a:t>
            </a:r>
            <a:r>
              <a:rPr lang="en-US" sz="2000" dirty="0"/>
              <a:t>if we use a camera then we need a high resolution screen”.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E</a:t>
            </a:r>
            <a:r>
              <a:rPr lang="en-US" sz="2400" dirty="0" smtClean="0"/>
              <a:t>xtract </a:t>
            </a:r>
            <a:r>
              <a:rPr lang="en-US" sz="2400" dirty="0"/>
              <a:t>products </a:t>
            </a:r>
            <a:endParaRPr lang="en-US" sz="2400" dirty="0" smtClean="0"/>
          </a:p>
          <a:p>
            <a:pPr lvl="1"/>
            <a:r>
              <a:rPr lang="en-US" sz="2000" dirty="0" smtClean="0"/>
              <a:t>Find subsets </a:t>
            </a:r>
            <a:r>
              <a:rPr lang="en-US" sz="2000" dirty="0"/>
              <a:t>of the product lines that satisfy </a:t>
            </a:r>
            <a:r>
              <a:rPr lang="en-US" sz="2000" dirty="0" smtClean="0"/>
              <a:t>constraints.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If no constraints, linear time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Otherwise, can defeat </a:t>
            </a:r>
            <a:br>
              <a:rPr lang="en-US" sz="2000" dirty="0" smtClean="0"/>
            </a:br>
            <a:r>
              <a:rPr lang="en-US" sz="2000" dirty="0" smtClean="0"/>
              <a:t>state-of-the-art optimizers </a:t>
            </a:r>
            <a:r>
              <a:rPr lang="en-US" sz="2000" dirty="0" smtClean="0">
                <a:solidFill>
                  <a:srgbClr val="0000FF"/>
                </a:solidFill>
              </a:rPr>
              <a:t>[Pohl et at, ASE’11] [</a:t>
            </a:r>
            <a:r>
              <a:rPr lang="en-US" sz="2000" dirty="0" err="1" smtClean="0">
                <a:solidFill>
                  <a:srgbClr val="0000FF"/>
                </a:solidFill>
              </a:rPr>
              <a:t>Sayyad</a:t>
            </a:r>
            <a:r>
              <a:rPr lang="en-US" sz="2000" dirty="0" smtClean="0">
                <a:solidFill>
                  <a:srgbClr val="0000FF"/>
                </a:solidFill>
              </a:rPr>
              <a:t>, Menzies ICSE’13]</a:t>
            </a:r>
            <a:r>
              <a:rPr lang="en-US" sz="2000" dirty="0" smtClean="0"/>
              <a:t>.</a:t>
            </a:r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041" y="4237453"/>
            <a:ext cx="132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Tree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26591" y="3777903"/>
            <a:ext cx="172440" cy="459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8655" y="4237454"/>
            <a:ext cx="1506157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5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Size of feature maps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80714" cy="4525963"/>
          </a:xfrm>
        </p:spPr>
        <p:txBody>
          <a:bodyPr>
            <a:normAutofit/>
          </a:bodyPr>
          <a:lstStyle/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This model: 10 features, 8 rules</a:t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[</a:t>
            </a:r>
            <a:r>
              <a:rPr lang="en-US" sz="1800" dirty="0" err="1" smtClean="0">
                <a:solidFill>
                  <a:srgbClr val="0000FF"/>
                </a:solidFill>
              </a:rPr>
              <a:t>www.splot</a:t>
            </a:r>
            <a:r>
              <a:rPr lang="en-US" sz="1800" dirty="0" err="1">
                <a:solidFill>
                  <a:srgbClr val="0000FF"/>
                </a:solidFill>
              </a:rPr>
              <a:t>-</a:t>
            </a:r>
            <a:r>
              <a:rPr lang="en-US" sz="1800" dirty="0" err="1" smtClean="0">
                <a:solidFill>
                  <a:srgbClr val="0000FF"/>
                </a:solidFill>
              </a:rPr>
              <a:t>research.org</a:t>
            </a:r>
            <a:r>
              <a:rPr lang="en-US" sz="1800" dirty="0" smtClean="0">
                <a:solidFill>
                  <a:srgbClr val="0000FF"/>
                </a:solidFill>
              </a:rPr>
              <a:t>]</a:t>
            </a:r>
            <a:r>
              <a:rPr lang="en-US" sz="1800" dirty="0" smtClean="0">
                <a:solidFill>
                  <a:srgbClr val="000000"/>
                </a:solidFill>
              </a:rPr>
              <a:t>: 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ESHOP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290 </a:t>
            </a:r>
            <a:r>
              <a:rPr lang="en-US" sz="1800" dirty="0">
                <a:solidFill>
                  <a:srgbClr val="000000"/>
                </a:solidFill>
              </a:rPr>
              <a:t>Features, 421 Rules 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LINUX kernel variability project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LINUX x86 kernel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6,888 </a:t>
            </a:r>
            <a:r>
              <a:rPr lang="en-US" sz="1800" dirty="0">
                <a:solidFill>
                  <a:srgbClr val="000000"/>
                </a:solidFill>
              </a:rPr>
              <a:t>Features; 344,000 </a:t>
            </a:r>
            <a:r>
              <a:rPr lang="en-US" sz="1800" dirty="0" smtClean="0">
                <a:solidFill>
                  <a:srgbClr val="000000"/>
                </a:solidFill>
              </a:rPr>
              <a:t>Rules</a:t>
            </a:r>
          </a:p>
          <a:p>
            <a:pPr marL="222250" lvl="1" indent="-222250">
              <a:lnSpc>
                <a:spcPct val="80000"/>
              </a:lnSpc>
            </a:pPr>
            <a:endParaRPr lang="en-US" sz="1200" dirty="0" smtClean="0"/>
          </a:p>
          <a:p>
            <a:pPr marL="222250" indent="-222250"/>
            <a:endParaRPr lang="en-US" sz="2000" dirty="0" smtClean="0"/>
          </a:p>
          <a:p>
            <a:pPr marL="222250" indent="-22225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Screen Shot 2012-11-24 at 11.22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6" y="4763070"/>
            <a:ext cx="4705913" cy="19584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3644" y="5663852"/>
            <a:ext cx="23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Cross-Tree Constraints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4010024" y="5848518"/>
            <a:ext cx="1583620" cy="50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3753135" y="6171685"/>
            <a:ext cx="109181" cy="3655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 studies:</a:t>
            </a:r>
            <a:br>
              <a:rPr lang="en-US" dirty="0" smtClean="0"/>
            </a:br>
            <a:r>
              <a:rPr lang="en-US" dirty="0" smtClean="0"/>
              <a:t>     2 or  3 or 4</a:t>
            </a:r>
            <a:r>
              <a:rPr lang="en-US" dirty="0"/>
              <a:t> </a:t>
            </a:r>
            <a:r>
              <a:rPr lang="en-US" dirty="0" smtClean="0"/>
              <a:t>or 5</a:t>
            </a:r>
            <a:r>
              <a:rPr lang="en-US" dirty="0"/>
              <a:t>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503" y="2108583"/>
            <a:ext cx="866092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Software engineering = navigating the user</a:t>
            </a:r>
            <a:r>
              <a:rPr lang="en-US" sz="2400" dirty="0"/>
              <a:t> </a:t>
            </a:r>
            <a:r>
              <a:rPr lang="en-US" sz="2400" dirty="0" smtClean="0"/>
              <a:t> 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Satisfy the </a:t>
            </a:r>
            <a:r>
              <a:rPr lang="en-US" sz="2000" i="1" u="sng" dirty="0" smtClean="0"/>
              <a:t>most</a:t>
            </a:r>
            <a:r>
              <a:rPr lang="en-US" sz="2000" dirty="0" smtClean="0"/>
              <a:t> </a:t>
            </a:r>
            <a:r>
              <a:rPr lang="en-US" sz="2000" dirty="0"/>
              <a:t>domain constraints (0 ≤  #violations ≤ 100%)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O</a:t>
            </a:r>
            <a:r>
              <a:rPr lang="en-US" sz="2000" dirty="0" smtClean="0"/>
              <a:t>ffers </a:t>
            </a:r>
            <a:r>
              <a:rPr lang="en-US" sz="2000" i="1" u="sng" dirty="0"/>
              <a:t>most</a:t>
            </a:r>
            <a:r>
              <a:rPr lang="en-US" sz="2000" dirty="0"/>
              <a:t>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“stuff” In </a:t>
            </a:r>
            <a:r>
              <a:rPr lang="en-US" sz="2000" i="1" u="sng" dirty="0"/>
              <a:t>least</a:t>
            </a:r>
            <a:r>
              <a:rPr lang="en-US" sz="2000" dirty="0"/>
              <a:t>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That we have used </a:t>
            </a:r>
            <a:r>
              <a:rPr lang="en-US" sz="2000" i="1" u="sng" dirty="0"/>
              <a:t>most</a:t>
            </a:r>
            <a:r>
              <a:rPr lang="en-US" sz="2000" dirty="0"/>
              <a:t> before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Using features with </a:t>
            </a:r>
            <a:r>
              <a:rPr lang="en-US" sz="2000" i="1" u="sng" dirty="0"/>
              <a:t>least</a:t>
            </a:r>
            <a:r>
              <a:rPr lang="en-US" sz="2000" dirty="0"/>
              <a:t>  </a:t>
            </a:r>
            <a:r>
              <a:rPr lang="en-US" sz="2000" dirty="0" smtClean="0"/>
              <a:t>known defects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Binary goals= 1,2</a:t>
            </a:r>
          </a:p>
          <a:p>
            <a:pPr lvl="1"/>
            <a:r>
              <a:rPr lang="en-US" sz="2000" dirty="0" smtClean="0"/>
              <a:t>Tri-goals= 1,2,3</a:t>
            </a:r>
          </a:p>
          <a:p>
            <a:pPr lvl="1"/>
            <a:r>
              <a:rPr lang="en-US" sz="2000" dirty="0" smtClean="0"/>
              <a:t>Quad-goals= 1,2,3,4</a:t>
            </a:r>
          </a:p>
          <a:p>
            <a:pPr lvl="1"/>
            <a:r>
              <a:rPr lang="en-US" sz="2000" dirty="0" smtClean="0"/>
              <a:t>Five-goals=  1,2,3,4,5</a:t>
            </a:r>
          </a:p>
        </p:txBody>
      </p:sp>
    </p:spTree>
    <p:extLst>
      <p:ext uri="{BB962C8B-B14F-4D97-AF65-F5344CB8AC3E}">
        <p14:creationId xmlns:p14="http://schemas.microsoft.com/office/powerpoint/2010/main" val="79552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31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Example performance criteria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3" y="1150374"/>
            <a:ext cx="2759555" cy="2266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63144" y="4204185"/>
            <a:ext cx="518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in bi-goal space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Note: example on next slide reports</a:t>
            </a:r>
            <a:br>
              <a:rPr lang="en-US" dirty="0" smtClean="0"/>
            </a:br>
            <a:r>
              <a:rPr lang="en-US" dirty="0" smtClean="0"/>
              <a:t>           HV, spread for bi, tri, quad, five objective space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4356594" y="3267185"/>
            <a:ext cx="1850117" cy="93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525" y="3435737"/>
            <a:ext cx="9144000" cy="2097391"/>
            <a:chOff x="-28221" y="3086090"/>
            <a:chExt cx="9326882" cy="2274449"/>
          </a:xfrm>
        </p:grpSpPr>
        <p:pic>
          <p:nvPicPr>
            <p:cNvPr id="3" name="Picture 2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4" name="Picture 3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342402" y="5933112"/>
            <a:ext cx="129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similar </a:t>
            </a:r>
          </a:p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1332" y="5606970"/>
            <a:ext cx="5342639" cy="658613"/>
            <a:chOff x="1671332" y="5606970"/>
            <a:chExt cx="5342639" cy="658613"/>
          </a:xfrm>
        </p:grpSpPr>
        <p:sp>
          <p:nvSpPr>
            <p:cNvPr id="9" name="TextBox 8"/>
            <p:cNvSpPr txBox="1"/>
            <p:nvPr/>
          </p:nvSpPr>
          <p:spPr>
            <a:xfrm>
              <a:off x="1816245" y="5896251"/>
              <a:ext cx="483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Very different,  particularly in % correct</a:t>
              </a:r>
              <a:endParaRPr lang="en-US" dirty="0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180093" y="3098209"/>
              <a:ext cx="325118" cy="5342639"/>
            </a:xfrm>
            <a:prstGeom prst="leftBrace">
              <a:avLst>
                <a:gd name="adj1" fmla="val 8333"/>
                <a:gd name="adj2" fmla="val 249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eft Brace 10"/>
          <p:cNvSpPr/>
          <p:nvPr/>
        </p:nvSpPr>
        <p:spPr>
          <a:xfrm rot="16200000">
            <a:off x="7837990" y="4923498"/>
            <a:ext cx="325120" cy="16920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312" y="4282788"/>
            <a:ext cx="812144" cy="115192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3052" y="4087058"/>
            <a:ext cx="812144" cy="18726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19686" y="2837579"/>
            <a:ext cx="1531188" cy="1249479"/>
            <a:chOff x="719686" y="2837579"/>
            <a:chExt cx="1531188" cy="1249479"/>
          </a:xfrm>
        </p:grpSpPr>
        <p:sp>
          <p:nvSpPr>
            <p:cNvPr id="21" name="TextBox 20"/>
            <p:cNvSpPr txBox="1"/>
            <p:nvPr/>
          </p:nvSpPr>
          <p:spPr>
            <a:xfrm>
              <a:off x="719686" y="2837579"/>
              <a:ext cx="153118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Continuous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rgbClr val="008000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19" idx="0"/>
            </p:cNvCxnSpPr>
            <p:nvPr/>
          </p:nvCxnSpPr>
          <p:spPr>
            <a:xfrm flipH="1">
              <a:off x="1149124" y="3332073"/>
              <a:ext cx="336156" cy="75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24" y="5434712"/>
            <a:ext cx="1484456" cy="830871"/>
            <a:chOff x="824" y="5434712"/>
            <a:chExt cx="1484456" cy="830871"/>
          </a:xfrm>
        </p:grpSpPr>
        <p:sp>
          <p:nvSpPr>
            <p:cNvPr id="20" name="TextBox 19"/>
            <p:cNvSpPr txBox="1"/>
            <p:nvPr/>
          </p:nvSpPr>
          <p:spPr>
            <a:xfrm>
              <a:off x="824" y="5771089"/>
              <a:ext cx="1484456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Binary 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chemeClr val="accent2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7" name="Straight Connector 26"/>
            <p:cNvCxnSpPr>
              <a:stCxn id="20" idx="0"/>
            </p:cNvCxnSpPr>
            <p:nvPr/>
          </p:nvCxnSpPr>
          <p:spPr>
            <a:xfrm flipV="1">
              <a:off x="743052" y="5434712"/>
              <a:ext cx="406072" cy="3363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40508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en-US" sz="3600" dirty="0" smtClean="0"/>
              <a:t>ESHOP: 290 features, 421 rules</a:t>
            </a:r>
            <a:br>
              <a:rPr lang="en-US" sz="3600" dirty="0" smtClean="0"/>
            </a:br>
            <a:r>
              <a:rPr lang="en-US" sz="3600" dirty="0">
                <a:solidFill>
                  <a:srgbClr val="0000FF"/>
                </a:solidFill>
              </a:rPr>
              <a:t>[</a:t>
            </a:r>
            <a:r>
              <a:rPr lang="en-US" sz="3600" dirty="0" err="1">
                <a:solidFill>
                  <a:srgbClr val="0000FF"/>
                </a:solidFill>
              </a:rPr>
              <a:t>Sayyad</a:t>
            </a:r>
            <a:r>
              <a:rPr lang="en-US" sz="3600" dirty="0">
                <a:solidFill>
                  <a:srgbClr val="0000FF"/>
                </a:solidFill>
              </a:rPr>
              <a:t>, Menzies ICSE’</a:t>
            </a:r>
            <a:r>
              <a:rPr lang="en-US" sz="3600" dirty="0" smtClean="0">
                <a:solidFill>
                  <a:srgbClr val="0000FF"/>
                </a:solidFill>
              </a:rPr>
              <a:t>13]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305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Q: What is so different about IBEA?</a:t>
            </a:r>
            <a:br>
              <a:rPr lang="en-US" dirty="0" smtClean="0"/>
            </a:br>
            <a:r>
              <a:rPr lang="en-US" dirty="0" smtClean="0"/>
              <a:t>A: </a:t>
            </a:r>
            <a:r>
              <a:rPr lang="en-US" dirty="0"/>
              <a:t>C</a:t>
            </a:r>
            <a:r>
              <a:rPr lang="en-US" dirty="0" smtClean="0"/>
              <a:t>ontinuous dominance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46612" y="1504793"/>
            <a:ext cx="4040188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646612" y="2247931"/>
            <a:ext cx="4040188" cy="3951288"/>
          </a:xfrm>
        </p:spPr>
        <p:txBody>
          <a:bodyPr>
            <a:noAutofit/>
          </a:bodyPr>
          <a:lstStyle/>
          <a:p>
            <a:r>
              <a:rPr lang="en-US" sz="1800" dirty="0"/>
              <a:t>IBEA : </a:t>
            </a:r>
            <a:r>
              <a:rPr lang="en-US" sz="1800" dirty="0">
                <a:solidFill>
                  <a:srgbClr val="0000FF"/>
                </a:solidFill>
              </a:rPr>
              <a:t>[</a:t>
            </a:r>
            <a:r>
              <a:rPr lang="en-US" sz="1800" dirty="0" err="1">
                <a:solidFill>
                  <a:srgbClr val="0000FF"/>
                </a:solidFill>
              </a:rPr>
              <a:t>Zitzler</a:t>
            </a:r>
            <a:r>
              <a:rPr lang="en-US" sz="1800" dirty="0">
                <a:solidFill>
                  <a:srgbClr val="0000FF"/>
                </a:solidFill>
              </a:rPr>
              <a:t>, </a:t>
            </a:r>
            <a:r>
              <a:rPr lang="en-US" sz="1800" dirty="0" err="1">
                <a:solidFill>
                  <a:srgbClr val="0000FF"/>
                </a:solidFill>
              </a:rPr>
              <a:t>Kunzli</a:t>
            </a:r>
            <a:r>
              <a:rPr lang="en-US" sz="1800" dirty="0">
                <a:solidFill>
                  <a:srgbClr val="0000FF"/>
                </a:solidFill>
              </a:rPr>
              <a:t>, 2004</a:t>
            </a:r>
            <a:r>
              <a:rPr lang="en-US" sz="1800" dirty="0" smtClean="0">
                <a:solidFill>
                  <a:srgbClr val="0000FF"/>
                </a:solidFill>
              </a:rPr>
              <a:t>] </a:t>
            </a:r>
          </a:p>
          <a:p>
            <a:r>
              <a:rPr lang="en-US" sz="1800" dirty="0" smtClean="0"/>
              <a:t>I(x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,x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):</a:t>
            </a:r>
          </a:p>
          <a:p>
            <a:pPr lvl="1"/>
            <a:r>
              <a:rPr lang="en-US" sz="1600" dirty="0" smtClean="0"/>
              <a:t>How much do we have to adjust goal scores such that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dominates x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r>
              <a:rPr lang="en-US" sz="1800" dirty="0" smtClean="0"/>
              <a:t>Repeat till just a few left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re each instance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 buy summing its “I”</a:t>
            </a:r>
            <a:br>
              <a:rPr lang="en-US" sz="1600" dirty="0" smtClean="0"/>
            </a:br>
            <a:r>
              <a:rPr lang="en-US" sz="1600" dirty="0" smtClean="0"/>
              <a:t> </a:t>
            </a:r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Sort all instances by F</a:t>
            </a:r>
          </a:p>
          <a:p>
            <a:pPr lvl="1">
              <a:buFont typeface="Wingdings" charset="2"/>
              <a:buChar char="§"/>
            </a:pPr>
            <a:r>
              <a:rPr lang="en-US" sz="1600" dirty="0"/>
              <a:t>D</a:t>
            </a:r>
            <a:r>
              <a:rPr lang="en-US" sz="1600" dirty="0" smtClean="0"/>
              <a:t>elete worst</a:t>
            </a:r>
          </a:p>
          <a:p>
            <a:r>
              <a:rPr lang="en-US" sz="1800" dirty="0" smtClean="0"/>
              <a:t>Then, standard GA (cross-over, mutation) on the survivors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41158" y="1504793"/>
            <a:ext cx="40417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341158" y="2144554"/>
            <a:ext cx="4041775" cy="47134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sets of decisions</a:t>
            </a:r>
          </a:p>
          <a:p>
            <a:r>
              <a:rPr lang="en-US" sz="1800" dirty="0" smtClean="0"/>
              <a:t>One dominates the other if worse on none and better on at least one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Note: returns true false</a:t>
            </a:r>
          </a:p>
          <a:p>
            <a:pPr lvl="1"/>
            <a:r>
              <a:rPr lang="en-US" sz="1800" dirty="0" smtClean="0"/>
              <a:t>Neglects to report </a:t>
            </a:r>
            <a:r>
              <a:rPr lang="en-US" sz="1800" dirty="0"/>
              <a:t> </a:t>
            </a:r>
            <a:r>
              <a:rPr lang="en-US" sz="1800" dirty="0" smtClean="0"/>
              <a:t>the </a:t>
            </a:r>
            <a:br>
              <a:rPr lang="en-US" sz="1800" dirty="0" smtClean="0"/>
            </a:br>
            <a:r>
              <a:rPr lang="en-US" sz="1800" dirty="0" smtClean="0"/>
              <a:t>size of  the domination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15" descr="Screen Shot 2012-11-25 at 7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78" y="4043730"/>
            <a:ext cx="3405922" cy="771011"/>
          </a:xfrm>
          <a:prstGeom prst="rect">
            <a:avLst/>
          </a:prstGeom>
        </p:spPr>
      </p:pic>
      <p:sp>
        <p:nvSpPr>
          <p:cNvPr id="18" name="10-Point Star 17"/>
          <p:cNvSpPr/>
          <p:nvPr/>
        </p:nvSpPr>
        <p:spPr>
          <a:xfrm>
            <a:off x="8046094" y="4695106"/>
            <a:ext cx="952536" cy="707302"/>
          </a:xfrm>
          <a:prstGeom prst="star10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K=</a:t>
            </a:r>
            <a:br>
              <a:rPr lang="en-US" dirty="0" smtClean="0"/>
            </a:br>
            <a:r>
              <a:rPr lang="en-US" dirty="0" smtClean="0"/>
              <a:t>0.05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8"/>
          </p:cNvCxnSpPr>
          <p:nvPr/>
        </p:nvCxnSpPr>
        <p:spPr>
          <a:xfrm flipV="1">
            <a:off x="8522362" y="4365111"/>
            <a:ext cx="0" cy="329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5456" y="3232533"/>
            <a:ext cx="3940175" cy="2406545"/>
            <a:chOff x="-154736" y="3257112"/>
            <a:chExt cx="4468487" cy="28516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576" y="3327482"/>
              <a:ext cx="3940175" cy="2781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45744" y="5626748"/>
              <a:ext cx="1071428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Cost of car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404" y="3257112"/>
              <a:ext cx="1783421" cy="40117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</a:t>
              </a:r>
              <a:r>
                <a:rPr lang="en-US" sz="1600" dirty="0" smtClean="0">
                  <a:solidFill>
                    <a:schemeClr val="bg1"/>
                  </a:solidFill>
                </a:rPr>
                <a:t>ime to 100 mph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4736" y="566366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ibian SC Regular"/>
                  <a:cs typeface="Libian SC Regular"/>
                </a:rPr>
                <a:t>heaven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18690" y="1022390"/>
            <a:ext cx="21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[Wagner </a:t>
            </a:r>
            <a:r>
              <a:rPr lang="en-US" b="1" dirty="0" err="1" smtClean="0">
                <a:solidFill>
                  <a:srgbClr val="0000FF"/>
                </a:solidFill>
              </a:rPr>
              <a:t>et.al</a:t>
            </a:r>
            <a:r>
              <a:rPr lang="en-US" b="1" dirty="0" smtClean="0">
                <a:solidFill>
                  <a:srgbClr val="0000FF"/>
                </a:solidFill>
              </a:rPr>
              <a:t>. 2007]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6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5" grpId="0" build="p"/>
      <p:bldP spid="6" grpId="0" build="p" animBg="1"/>
      <p:bldP spid="3" grpId="0" build="p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</a:rPr>
              <a:t>   What are the added benefits of goal-oriented reasoning?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Case study: Feature maps for  </a:t>
            </a:r>
            <a:r>
              <a:rPr lang="en-US" dirty="0">
                <a:solidFill>
                  <a:schemeClr val="bg1"/>
                </a:solidFill>
              </a:rPr>
              <a:t>product-line engineering</a:t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5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not everyone agrees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146300" y="1768527"/>
            <a:ext cx="6019800" cy="352373"/>
          </a:xfrm>
          <a:solidFill>
            <a:schemeClr val="accent1"/>
          </a:solidFill>
        </p:spPr>
        <p:txBody>
          <a:bodyPr anchor="ctr" anchorCtr="0">
            <a:normAutofit fontScale="85000" lnSpcReduction="20000"/>
          </a:bodyPr>
          <a:lstStyle/>
          <a:p>
            <a:pPr marL="0" lvl="1" algn="ctr"/>
            <a:r>
              <a:rPr lang="en-US" sz="2400" dirty="0" err="1">
                <a:solidFill>
                  <a:schemeClr val="bg1"/>
                </a:solidFill>
              </a:rPr>
              <a:t>Edsger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Dijkstra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ICSE </a:t>
            </a:r>
            <a:r>
              <a:rPr lang="en-US" sz="2400" dirty="0">
                <a:solidFill>
                  <a:schemeClr val="bg1"/>
                </a:solidFill>
              </a:rPr>
              <a:t>4, </a:t>
            </a:r>
            <a:r>
              <a:rPr lang="en-US" sz="2400" dirty="0" smtClean="0">
                <a:solidFill>
                  <a:schemeClr val="bg1"/>
                </a:solidFill>
              </a:rPr>
              <a:t>1979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74900" y="2240808"/>
            <a:ext cx="5664200" cy="1950192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146300" y="4473627"/>
            <a:ext cx="6019800" cy="377773"/>
          </a:xfrm>
          <a:solidFill>
            <a:schemeClr val="accent1"/>
          </a:solidFill>
        </p:spPr>
        <p:txBody>
          <a:bodyPr anchor="ctr" anchorCtr="0">
            <a:normAutofit fontScale="77500" lnSpcReduction="20000"/>
          </a:bodyPr>
          <a:lstStyle/>
          <a:p>
            <a:pPr marL="0" lvl="1" algn="ctr"/>
            <a:r>
              <a:rPr lang="en-US" sz="2800" dirty="0" smtClean="0">
                <a:solidFill>
                  <a:schemeClr val="bg1"/>
                </a:solidFill>
              </a:rPr>
              <a:t>Anonymous machine learning researcher, 1986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2349500" y="4851400"/>
            <a:ext cx="6489700" cy="1950192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600" i="1" dirty="0" smtClean="0"/>
              <a:t>“Kill all living human experts </a:t>
            </a:r>
            <a:br>
              <a:rPr lang="en-US" sz="2600" i="1" dirty="0" smtClean="0"/>
            </a:br>
            <a:r>
              <a:rPr lang="en-US" sz="2600" i="1" dirty="0" smtClean="0"/>
              <a:t>then resurrect the dead ones”</a:t>
            </a:r>
            <a:br>
              <a:rPr lang="en-US" sz="2600" i="1" dirty="0" smtClean="0"/>
            </a:br>
            <a:endParaRPr lang="en-US" sz="2600" i="1" dirty="0" smtClean="0"/>
          </a:p>
          <a:p>
            <a:pPr marL="1200150" lvl="3" indent="-342900"/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65300"/>
            <a:ext cx="1332428" cy="187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470400"/>
            <a:ext cx="1332428" cy="1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935629" y="6474726"/>
            <a:ext cx="728737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29" y="1798638"/>
            <a:ext cx="7110483" cy="27858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5630" y="4843818"/>
            <a:ext cx="7110482" cy="16104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456052" y="1798638"/>
            <a:ext cx="11875" cy="469656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865" y="117332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Features</a:t>
            </a:r>
            <a:endParaRPr lang="en-US" i="1" dirty="0"/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V="1">
            <a:off x="935629" y="1542654"/>
            <a:ext cx="13269" cy="49638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4536" y="6310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517" y="47956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600" y="44262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1726" y="1704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6888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517" y="5307660"/>
            <a:ext cx="461665" cy="6827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SPLOT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686" y="2574065"/>
            <a:ext cx="461665" cy="12350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 (LVAT)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2412512" y="4921655"/>
            <a:ext cx="1486448" cy="119976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Pohl ‘11</a:t>
            </a:r>
            <a:endParaRPr lang="en-US" dirty="0"/>
          </a:p>
        </p:txBody>
      </p:sp>
      <p:sp>
        <p:nvSpPr>
          <p:cNvPr id="20" name="Cloud 19"/>
          <p:cNvSpPr/>
          <p:nvPr/>
        </p:nvSpPr>
        <p:spPr>
          <a:xfrm>
            <a:off x="3816860" y="5205725"/>
            <a:ext cx="155204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Lopez-</a:t>
            </a:r>
            <a:r>
              <a:rPr lang="en-US" dirty="0" err="1" smtClean="0"/>
              <a:t>Herrejon</a:t>
            </a:r>
            <a:r>
              <a:rPr lang="en-US" dirty="0" smtClean="0"/>
              <a:t> ‘11</a:t>
            </a:r>
            <a:endParaRPr lang="en-US" dirty="0"/>
          </a:p>
        </p:txBody>
      </p:sp>
      <p:sp>
        <p:nvSpPr>
          <p:cNvPr id="21" name="Cloud 20"/>
          <p:cNvSpPr/>
          <p:nvPr/>
        </p:nvSpPr>
        <p:spPr>
          <a:xfrm>
            <a:off x="3556000" y="2102876"/>
            <a:ext cx="1596787" cy="1729607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Henard</a:t>
            </a:r>
            <a:r>
              <a:rPr lang="en-US" dirty="0" smtClean="0"/>
              <a:t> ‘12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5522463" y="5089478"/>
            <a:ext cx="158157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Menzies’13a</a:t>
            </a:r>
            <a:endParaRPr lang="en-US" dirty="0"/>
          </a:p>
        </p:txBody>
      </p:sp>
      <p:sp>
        <p:nvSpPr>
          <p:cNvPr id="22" name="Cloud 21"/>
          <p:cNvSpPr/>
          <p:nvPr/>
        </p:nvSpPr>
        <p:spPr>
          <a:xfrm>
            <a:off x="6585804" y="5089477"/>
            <a:ext cx="1460308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Velazco ‘13</a:t>
            </a:r>
            <a:endParaRPr lang="en-US" dirty="0"/>
          </a:p>
        </p:txBody>
      </p:sp>
      <p:sp>
        <p:nvSpPr>
          <p:cNvPr id="24" name="Cloud 23"/>
          <p:cNvSpPr/>
          <p:nvPr/>
        </p:nvSpPr>
        <p:spPr>
          <a:xfrm>
            <a:off x="5620221" y="2072277"/>
            <a:ext cx="2262119" cy="17602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 Menzies’13b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596571" y="2102877"/>
            <a:ext cx="1631883" cy="17296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Johansen ‘11</a:t>
            </a:r>
            <a:endParaRPr lang="en-US" dirty="0"/>
          </a:p>
        </p:txBody>
      </p:sp>
      <p:sp>
        <p:nvSpPr>
          <p:cNvPr id="31" name="Cloud 30"/>
          <p:cNvSpPr/>
          <p:nvPr/>
        </p:nvSpPr>
        <p:spPr>
          <a:xfrm>
            <a:off x="903240" y="5776249"/>
            <a:ext cx="1792951" cy="773720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Benavides ‘05</a:t>
            </a:r>
            <a:endParaRPr lang="en-US" dirty="0"/>
          </a:p>
        </p:txBody>
      </p:sp>
      <p:sp>
        <p:nvSpPr>
          <p:cNvPr id="35" name="Cloud 34"/>
          <p:cNvSpPr/>
          <p:nvPr/>
        </p:nvSpPr>
        <p:spPr>
          <a:xfrm>
            <a:off x="935630" y="3884567"/>
            <a:ext cx="4275890" cy="1280395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 ‘07, ‘08, 09a, 09b, </a:t>
            </a:r>
          </a:p>
          <a:p>
            <a:pPr algn="ctr"/>
            <a:r>
              <a:rPr lang="en-US" dirty="0" smtClean="0"/>
              <a:t>Shi ‘10, Guo ‘11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73751" y="6495198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Objectives</a:t>
            </a:r>
            <a:endParaRPr lang="en-US" i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56052" y="1945988"/>
            <a:ext cx="59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955111" y="1945989"/>
            <a:ext cx="5128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48945" y="1727342"/>
            <a:ext cx="11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43909" y="1749113"/>
            <a:ext cx="120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5553" y="1141575"/>
            <a:ext cx="112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Apple Chancery"/>
                <a:cs typeface="Apple Chancery"/>
              </a:rPr>
              <a:t>300,000+ </a:t>
            </a:r>
          </a:p>
          <a:p>
            <a:pPr algn="r"/>
            <a:r>
              <a:rPr lang="en-US" dirty="0" smtClean="0">
                <a:latin typeface="Apple Chancery"/>
                <a:cs typeface="Apple Chancery"/>
              </a:rPr>
              <a:t>clauses</a:t>
            </a:r>
            <a:endParaRPr lang="en-US" dirty="0">
              <a:latin typeface="Apple Chancery"/>
              <a:cs typeface="Apple Chancery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74647" y="1510907"/>
            <a:ext cx="507693" cy="873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Seeding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525" y="2749937"/>
            <a:ext cx="9144000" cy="2097391"/>
            <a:chOff x="-28221" y="3086090"/>
            <a:chExt cx="9326882" cy="2274449"/>
          </a:xfrm>
        </p:grpSpPr>
        <p:pic>
          <p:nvPicPr>
            <p:cNvPr id="6" name="Picture 5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7" name="Picture 6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5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Given</a:t>
            </a:r>
            <a:r>
              <a:rPr lang="en-US" sz="2800" baseline="0" dirty="0" smtClean="0"/>
              <a:t> M &lt; N goals that are hardest to solve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Before running an N-optimization problem: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 Seed an initial population by via M-optimization</a:t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endParaRPr lang="en-US" sz="2400" baseline="0" dirty="0" smtClean="0"/>
          </a:p>
          <a:p>
            <a:pPr lvl="1">
              <a:lnSpc>
                <a:spcPct val="80000"/>
              </a:lnSpc>
            </a:pPr>
            <a:endParaRPr lang="en-US" sz="2400" baseline="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Study1 (with Z3) 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min constraint violations using Z3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Study2 (with IBEA):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(a) max features and (b) min violations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143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Correct solutions after 30 minutes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large Linux </a:t>
            </a:r>
            <a:r>
              <a:rPr lang="en-US" dirty="0"/>
              <a:t>Kernel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06" y="1536701"/>
            <a:ext cx="7218583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56823" y="2712924"/>
            <a:ext cx="115950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IBEA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0255" y="5804722"/>
            <a:ext cx="9545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Z3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 Joseph Ingram Tim Menzies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, </a:t>
            </a:r>
            <a:endParaRPr lang="en-US" sz="1200" dirty="0" smtClean="0"/>
          </a:p>
          <a:p>
            <a:pPr algn="ctr"/>
            <a:r>
              <a:rPr lang="en-US" sz="1200" dirty="0" smtClean="0"/>
              <a:t>Scalable </a:t>
            </a:r>
            <a:r>
              <a:rPr lang="en-US" sz="1200" dirty="0"/>
              <a:t>Product Line Configuration: A Straw to  Break the Camel’s Back , </a:t>
            </a:r>
            <a:r>
              <a:rPr lang="en-US" sz="1200" b="1" dirty="0"/>
              <a:t>IEEE ASE </a:t>
            </a:r>
            <a:r>
              <a:rPr lang="en-US" sz="1200" dirty="0"/>
              <a:t>2013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" y="5402092"/>
            <a:ext cx="966931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130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952500" y="5765800"/>
            <a:ext cx="647700" cy="370086"/>
          </a:xfrm>
          <a:custGeom>
            <a:avLst/>
            <a:gdLst>
              <a:gd name="connsiteX0" fmla="*/ 0 w 1841500"/>
              <a:gd name="connsiteY0" fmla="*/ 114300 h 370086"/>
              <a:gd name="connsiteX1" fmla="*/ 965200 w 1841500"/>
              <a:gd name="connsiteY1" fmla="*/ 368300 h 370086"/>
              <a:gd name="connsiteX2" fmla="*/ 1841500 w 1841500"/>
              <a:gd name="connsiteY2" fmla="*/ 0 h 3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70086">
                <a:moveTo>
                  <a:pt x="0" y="114300"/>
                </a:moveTo>
                <a:cubicBezTo>
                  <a:pt x="329141" y="250825"/>
                  <a:pt x="658283" y="387350"/>
                  <a:pt x="965200" y="368300"/>
                </a:cubicBezTo>
                <a:cubicBezTo>
                  <a:pt x="1272117" y="349250"/>
                  <a:pt x="1841500" y="0"/>
                  <a:pt x="18415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06700" y="2455692"/>
            <a:ext cx="96693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5704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9100" y="3379022"/>
            <a:ext cx="1117600" cy="2170878"/>
          </a:xfrm>
          <a:custGeom>
            <a:avLst/>
            <a:gdLst>
              <a:gd name="connsiteX0" fmla="*/ 1257300 w 1257300"/>
              <a:gd name="connsiteY0" fmla="*/ 0 h 2400300"/>
              <a:gd name="connsiteX1" fmla="*/ 266700 w 1257300"/>
              <a:gd name="connsiteY1" fmla="*/ 1841500 h 2400300"/>
              <a:gd name="connsiteX2" fmla="*/ 0 w 1257300"/>
              <a:gd name="connsiteY2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2400300">
                <a:moveTo>
                  <a:pt x="1257300" y="0"/>
                </a:moveTo>
                <a:cubicBezTo>
                  <a:pt x="866775" y="720725"/>
                  <a:pt x="476250" y="1441450"/>
                  <a:pt x="266700" y="1841500"/>
                </a:cubicBezTo>
                <a:cubicBezTo>
                  <a:pt x="57150" y="2241550"/>
                  <a:pt x="0" y="2400300"/>
                  <a:pt x="0" y="2400300"/>
                </a:cubicBez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7024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b="1" dirty="0" smtClean="0">
                <a:solidFill>
                  <a:srgbClr val="FFFFFF"/>
                </a:solidFill>
              </a:rPr>
              <a:t>  </a:t>
            </a:r>
            <a:r>
              <a:rPr lang="en-US" sz="6000" dirty="0" smtClean="0">
                <a:solidFill>
                  <a:srgbClr val="FFFFFF"/>
                </a:solidFill>
              </a:rPr>
              <a:t>How to make goal-based reasoning faster?</a:t>
            </a:r>
            <a:br>
              <a:rPr lang="en-US" sz="6000" dirty="0" smtClean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smtClean="0">
                <a:solidFill>
                  <a:srgbClr val="FFFFFF"/>
                </a:solidFill>
              </a:rPr>
              <a:t>(GALE= </a:t>
            </a:r>
            <a:r>
              <a:rPr lang="en-US" sz="6000" u="sng" dirty="0" smtClean="0">
                <a:solidFill>
                  <a:srgbClr val="FFFFFF"/>
                </a:solidFill>
              </a:rPr>
              <a:t>G</a:t>
            </a:r>
            <a:r>
              <a:rPr lang="en-US" sz="6000" dirty="0" smtClean="0">
                <a:solidFill>
                  <a:srgbClr val="FFFFFF"/>
                </a:solidFill>
              </a:rPr>
              <a:t>eometric </a:t>
            </a:r>
            <a:r>
              <a:rPr lang="en-US" sz="6000" u="sng" dirty="0" smtClean="0">
                <a:solidFill>
                  <a:srgbClr val="FFFFFF"/>
                </a:solidFill>
              </a:rPr>
              <a:t>A</a:t>
            </a:r>
            <a:r>
              <a:rPr lang="en-US" sz="6000" dirty="0" smtClean="0">
                <a:solidFill>
                  <a:srgbClr val="FFFFFF"/>
                </a:solidFill>
              </a:rPr>
              <a:t>ctive </a:t>
            </a:r>
            <a:r>
              <a:rPr lang="en-US" sz="6000" u="sng" dirty="0" err="1" smtClean="0">
                <a:solidFill>
                  <a:srgbClr val="FFFFFF"/>
                </a:solidFill>
              </a:rPr>
              <a:t>LE</a:t>
            </a:r>
            <a:r>
              <a:rPr lang="en-US" sz="6000" dirty="0" err="1" smtClean="0">
                <a:solidFill>
                  <a:srgbClr val="FFFFFF"/>
                </a:solidFill>
              </a:rPr>
              <a:t>arning</a:t>
            </a:r>
            <a:r>
              <a:rPr lang="en-US" sz="6000" dirty="0" smtClean="0">
                <a:solidFill>
                  <a:srgbClr val="FFFFFF"/>
                </a:solidFill>
              </a:rPr>
              <a:t>)</a:t>
            </a: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5400" dirty="0" smtClean="0"/>
              <a:t> 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4878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Case study: Safety </a:t>
            </a:r>
            <a:r>
              <a:rPr lang="en-US" b="1" dirty="0">
                <a:solidFill>
                  <a:srgbClr val="FFFFFF"/>
                </a:solidFill>
              </a:rPr>
              <a:t>critical analysis of aviation procedures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0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WMC: GIT’s </a:t>
            </a:r>
            <a:r>
              <a:rPr lang="en-US" i="1" dirty="0"/>
              <a:t>Work Models that Compute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>
                <a:solidFill>
                  <a:srgbClr val="0000FF"/>
                </a:solidFill>
              </a:rPr>
              <a:t>Kim’11]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</a:t>
            </a:r>
            <a:r>
              <a:rPr lang="en-US" sz="2400" dirty="0"/>
              <a:t>models of </a:t>
            </a:r>
            <a:r>
              <a:rPr lang="en-US" sz="2400" dirty="0" smtClean="0"/>
              <a:t>the agents (both pilots and computers</a:t>
            </a:r>
            <a:r>
              <a:rPr lang="en-US" sz="2400" dirty="0"/>
              <a:t>) </a:t>
            </a:r>
            <a:endParaRPr lang="en-US" sz="2400" dirty="0" smtClean="0"/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179111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Active learning and 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35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Naïve selection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• </a:t>
            </a:r>
            <a:r>
              <a:rPr lang="en-US" sz="2000" dirty="0" smtClean="0"/>
              <a:t>score every candidate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Active learning</a:t>
            </a:r>
            <a:br>
              <a:rPr lang="en-US" sz="2400" dirty="0" smtClean="0"/>
            </a:br>
            <a:r>
              <a:rPr lang="en-US" sz="2400" dirty="0" smtClean="0"/>
              <a:t>• </a:t>
            </a:r>
            <a:r>
              <a:rPr lang="en-US" sz="2000" dirty="0" smtClean="0"/>
              <a:t>Score only the </a:t>
            </a:r>
            <a:r>
              <a:rPr lang="en-US" sz="2000" i="1" dirty="0" smtClean="0"/>
              <a:t>most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i="1" dirty="0" smtClean="0"/>
              <a:t>informative</a:t>
            </a:r>
            <a:r>
              <a:rPr lang="en-US" sz="2000" dirty="0" smtClean="0"/>
              <a:t> candidates</a:t>
            </a:r>
            <a:br>
              <a:rPr lang="en-US" sz="2000" dirty="0" smtClean="0"/>
            </a:br>
            <a:r>
              <a:rPr lang="en-US" sz="2000" dirty="0" smtClean="0"/>
              <a:t>• e.g. just score most    </a:t>
            </a:r>
            <a:br>
              <a:rPr lang="en-US" sz="2000" dirty="0" smtClean="0"/>
            </a:br>
            <a:r>
              <a:rPr lang="en-US" sz="2000" dirty="0" smtClean="0"/>
              <a:t>   distant points in data   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1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36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054" y="15649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246992"/>
            <a:ext cx="309975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O(n)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>
                <a:solidFill>
                  <a:srgbClr val="0000FF"/>
                </a:solidFill>
              </a:rPr>
              <a:t>Faloutsos</a:t>
            </a:r>
            <a:r>
              <a:rPr lang="en-US" dirty="0">
                <a:solidFill>
                  <a:srgbClr val="0000FF"/>
                </a:solidFill>
              </a:rPr>
              <a:t> &amp; Lin </a:t>
            </a:r>
            <a:r>
              <a:rPr lang="fr-FR" dirty="0">
                <a:solidFill>
                  <a:srgbClr val="0000FF"/>
                </a:solidFill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95]</a:t>
            </a: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two most extreme points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2log</a:t>
            </a:r>
            <a:r>
              <a:rPr lang="en-US" baseline="-25000" dirty="0" smtClean="0"/>
              <a:t>2</a:t>
            </a:r>
            <a:r>
              <a:rPr lang="en-US" dirty="0"/>
              <a:t>(N) </a:t>
            </a:r>
            <a:r>
              <a:rPr lang="en-US" dirty="0" err="1" smtClean="0"/>
              <a:t>evals</a:t>
            </a:r>
            <a:r>
              <a:rPr lang="en-US" dirty="0" smtClean="0"/>
              <a:t>, or less</a:t>
            </a:r>
            <a:br>
              <a:rPr lang="en-US" dirty="0" smtClean="0"/>
            </a:b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Recursively cluster data,  find </a:t>
            </a:r>
            <a:br>
              <a:rPr lang="en-US" sz="3600" dirty="0" smtClean="0"/>
            </a:br>
            <a:r>
              <a:rPr lang="en-US" sz="3600" dirty="0" smtClean="0"/>
              <a:t>most distant points in leaf clusters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757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99" y="269876"/>
            <a:ext cx="79930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frontier as convex hull, for each line segment, push towards best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2680"/>
            <a:ext cx="5077872" cy="478716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Given  goals u</a:t>
            </a:r>
            <a:r>
              <a:rPr lang="en-US" dirty="0"/>
              <a:t>, v, … </a:t>
            </a:r>
          </a:p>
          <a:p>
            <a:pPr lvl="1"/>
            <a:r>
              <a:rPr lang="en-US" dirty="0"/>
              <a:t>utopia = best values</a:t>
            </a:r>
          </a:p>
          <a:p>
            <a:pPr lvl="1"/>
            <a:r>
              <a:rPr lang="en-US" dirty="0"/>
              <a:t>hell = furthest from </a:t>
            </a:r>
            <a:r>
              <a:rPr lang="en-US" dirty="0" smtClean="0"/>
              <a:t>utopia</a:t>
            </a:r>
          </a:p>
          <a:p>
            <a:pPr lvl="1"/>
            <a:r>
              <a:rPr lang="en-US" dirty="0" smtClean="0"/>
              <a:t>All distances normalized 0..1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Given a line </a:t>
            </a:r>
            <a:r>
              <a:rPr lang="en-US" i="1" dirty="0"/>
              <a:t>east</a:t>
            </a:r>
            <a:r>
              <a:rPr lang="en-US" dirty="0"/>
              <a:t> to </a:t>
            </a:r>
            <a:r>
              <a:rPr lang="en-US" i="1" dirty="0"/>
              <a:t>west</a:t>
            </a:r>
          </a:p>
          <a:p>
            <a:pPr lvl="1"/>
            <a:r>
              <a:rPr lang="en-US" dirty="0"/>
              <a:t>s1 = </a:t>
            </a:r>
            <a:r>
              <a:rPr lang="en-US" dirty="0" smtClean="0"/>
              <a:t>I(</a:t>
            </a:r>
            <a:r>
              <a:rPr lang="en-US" dirty="0"/>
              <a:t>east, hell)</a:t>
            </a:r>
          </a:p>
          <a:p>
            <a:pPr lvl="1"/>
            <a:r>
              <a:rPr lang="en-US" dirty="0"/>
              <a:t>s2 = </a:t>
            </a:r>
            <a:r>
              <a:rPr lang="en-US" dirty="0" smtClean="0"/>
              <a:t>I(</a:t>
            </a:r>
            <a:r>
              <a:rPr lang="en-US" dirty="0"/>
              <a:t>west, hell),  s2  &gt;  s1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=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west,east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p </a:t>
            </a:r>
            <a:r>
              <a:rPr lang="en-US" dirty="0"/>
              <a:t>= </a:t>
            </a:r>
            <a:r>
              <a:rPr lang="en-US" dirty="0" smtClean="0"/>
              <a:t>push on </a:t>
            </a:r>
            <a:r>
              <a:rPr lang="en-US" dirty="0"/>
              <a:t>line </a:t>
            </a:r>
            <a:r>
              <a:rPr lang="en-US" i="1" dirty="0" err="1"/>
              <a:t>east</a:t>
            </a:r>
            <a:r>
              <a:rPr lang="en-US" dirty="0" err="1"/>
              <a:t>,</a:t>
            </a:r>
            <a:r>
              <a:rPr lang="en-US" i="1" dirty="0" err="1" smtClean="0"/>
              <a:t>west</a:t>
            </a:r>
            <a:endParaRPr lang="en-US" i="1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direction</a:t>
            </a:r>
            <a:r>
              <a:rPr lang="en-US" dirty="0" smtClean="0"/>
              <a:t>   = </a:t>
            </a:r>
            <a:r>
              <a:rPr lang="en-US" dirty="0"/>
              <a:t>towards </a:t>
            </a:r>
            <a:r>
              <a:rPr lang="en-US" dirty="0" smtClean="0"/>
              <a:t>better (west)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magnitude[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r>
              <a:rPr lang="en-US" dirty="0" smtClean="0"/>
              <a:t>= </a:t>
            </a:r>
          </a:p>
          <a:p>
            <a:pPr lvl="2"/>
            <a:r>
              <a:rPr lang="en-US" dirty="0" smtClean="0"/>
              <a:t>D= west[</a:t>
            </a:r>
            <a:r>
              <a:rPr lang="en-US" dirty="0" err="1" smtClean="0"/>
              <a:t>i</a:t>
            </a:r>
            <a:r>
              <a:rPr lang="en-US" dirty="0" smtClean="0"/>
              <a:t>] – east[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new = old +  old * C * D</a:t>
            </a:r>
          </a:p>
          <a:p>
            <a:pPr lvl="2"/>
            <a:r>
              <a:rPr lang="en-US" dirty="0" smtClean="0"/>
              <a:t>Reject if over </a:t>
            </a:r>
            <a:r>
              <a:rPr lang="en-US" dirty="0"/>
              <a:t>C</a:t>
            </a:r>
            <a:r>
              <a:rPr lang="en-US" dirty="0" smtClean="0"/>
              <a:t>*1.5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0838" y="1494575"/>
            <a:ext cx="107744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baseline="-25000" dirty="0" smtClean="0"/>
              <a:t>•</a:t>
            </a:r>
            <a:r>
              <a:rPr lang="en-US" i="1" dirty="0" smtClean="0"/>
              <a:t> utopia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535072" y="1768932"/>
            <a:ext cx="2430969" cy="1518639"/>
            <a:chOff x="5535072" y="1627812"/>
            <a:chExt cx="2430969" cy="151863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111959" y="2886639"/>
              <a:ext cx="1476732" cy="3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081555" y="1739969"/>
              <a:ext cx="30404" cy="1146671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06209" y="2646140"/>
              <a:ext cx="35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2938" y="1627812"/>
              <a:ext cx="34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5072" y="2592453"/>
              <a:ext cx="8583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hell </a:t>
              </a:r>
              <a:r>
                <a:rPr lang="en-US" sz="3000" i="1" dirty="0" smtClean="0"/>
                <a:t>•</a:t>
              </a:r>
              <a:endParaRPr lang="en-US" sz="3000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34779" y="1875998"/>
            <a:ext cx="1647317" cy="793269"/>
            <a:chOff x="6334779" y="1734878"/>
            <a:chExt cx="1647317" cy="793269"/>
          </a:xfrm>
        </p:grpSpPr>
        <p:sp>
          <p:nvSpPr>
            <p:cNvPr id="18" name="TextBox 17"/>
            <p:cNvSpPr txBox="1"/>
            <p:nvPr/>
          </p:nvSpPr>
          <p:spPr>
            <a:xfrm>
              <a:off x="7126759" y="215881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s2</a:t>
              </a:r>
              <a:endParaRPr lang="en-US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160" y="197848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s1</a:t>
              </a:r>
              <a:endParaRPr lang="en-US" i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98391" y="2037668"/>
              <a:ext cx="659963" cy="204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334779" y="1734878"/>
              <a:ext cx="637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east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9175" y="1930024"/>
              <a:ext cx="73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west</a:t>
              </a:r>
              <a:endParaRPr lang="en-US" i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03062" y="3574529"/>
            <a:ext cx="908923" cy="384748"/>
            <a:chOff x="8645679" y="312010"/>
            <a:chExt cx="908923" cy="384748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8645679" y="667714"/>
              <a:ext cx="908923" cy="2904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861387" y="312010"/>
              <a:ext cx="36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p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61502" y="4451856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911" y="4078512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678653" y="3916004"/>
            <a:ext cx="651665" cy="429345"/>
            <a:chOff x="7411285" y="4509549"/>
            <a:chExt cx="997652" cy="375230"/>
          </a:xfrm>
        </p:grpSpPr>
        <p:sp>
          <p:nvSpPr>
            <p:cNvPr id="29" name="Oval 28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>
            <a:off x="6152719" y="4757300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6122315" y="3610630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46969" y="4516801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81" name="TextBox 80"/>
          <p:cNvSpPr txBox="1"/>
          <p:nvPr/>
        </p:nvSpPr>
        <p:spPr>
          <a:xfrm>
            <a:off x="5793698" y="3470559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5605213" y="6141113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68532" y="5767769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959475" y="5526304"/>
            <a:ext cx="900746" cy="436789"/>
            <a:chOff x="7411285" y="4509549"/>
            <a:chExt cx="997652" cy="375230"/>
          </a:xfrm>
          <a:solidFill>
            <a:srgbClr val="FF0000"/>
          </a:solidFill>
        </p:grpSpPr>
        <p:sp>
          <p:nvSpPr>
            <p:cNvPr id="85" name="Oval 84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6193479" y="6431013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6163075" y="5284343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87729" y="6190514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834458" y="5144272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063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Repeat for all points on line </a:t>
            </a:r>
            <a:br>
              <a:rPr lang="en-US" dirty="0" smtClean="0"/>
            </a:br>
            <a:r>
              <a:rPr lang="en-US" dirty="0" smtClean="0"/>
              <a:t>segments on non-dominated </a:t>
            </a:r>
            <a:br>
              <a:rPr lang="en-US" dirty="0" smtClean="0"/>
            </a:br>
            <a:r>
              <a:rPr lang="en-US" dirty="0" smtClean="0"/>
              <a:t>region of convex hull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D5DB-6632-9A4A-9766-7A458A09EA5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094" y="2011549"/>
            <a:ext cx="5690450" cy="23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50698" y="4387576"/>
            <a:ext cx="7003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GALE: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Population[ 0 ] = N random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M points on local Pareto frontier (approximated as convex hull)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Mutants = mutate M over line segments on hull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i+1 ] = Mutants </a:t>
            </a:r>
            <a:r>
              <a:rPr lang="en-US" dirty="0"/>
              <a:t>+ </a:t>
            </a:r>
            <a:r>
              <a:rPr lang="en-US" dirty="0" smtClean="0"/>
              <a:t> (N </a:t>
            </a:r>
            <a:r>
              <a:rPr lang="en-US" dirty="0"/>
              <a:t>–  #Mutants) random </a:t>
            </a:r>
            <a:r>
              <a:rPr lang="en-US" dirty="0" smtClean="0"/>
              <a:t>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8702" y="6289417"/>
            <a:ext cx="563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Related work: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Zuluaga</a:t>
            </a:r>
            <a:r>
              <a:rPr lang="en-US" dirty="0" smtClean="0">
                <a:solidFill>
                  <a:srgbClr val="0000FF"/>
                </a:solidFill>
              </a:rPr>
              <a:t>  et al. ICML’13] 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544" y="34767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 smtClean="0"/>
              <a:t>Results on NASA models:</a:t>
            </a:r>
            <a:br>
              <a:rPr lang="en-US" sz="4000" dirty="0" smtClean="0"/>
            </a:br>
            <a:r>
              <a:rPr lang="en-US" sz="4000" dirty="0" smtClean="0"/>
              <a:t>Scores as good as other methods</a:t>
            </a:r>
            <a:br>
              <a:rPr lang="en-US" sz="4000" dirty="0" smtClean="0"/>
            </a:br>
            <a:r>
              <a:rPr lang="en-US" sz="4000" dirty="0" smtClean="0"/>
              <a:t>Orders of magnitude fewer </a:t>
            </a:r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67" y="2304851"/>
            <a:ext cx="4713111" cy="4420976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-360567" y="-19150"/>
            <a:ext cx="1701800" cy="1249439"/>
          </a:xfrm>
          <a:prstGeom prst="parallelogram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b="1" dirty="0" smtClean="0"/>
              <a:t>Cognitive</a:t>
            </a:r>
            <a:br>
              <a:rPr lang="en-US" b="1" dirty="0" smtClean="0"/>
            </a:br>
            <a:r>
              <a:rPr lang="en-US" b="1" dirty="0" smtClean="0"/>
              <a:t>models of</a:t>
            </a:r>
          </a:p>
          <a:p>
            <a:pPr algn="ctr"/>
            <a:r>
              <a:rPr lang="en-US" b="1" dirty="0" smtClean="0"/>
              <a:t>Pilots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645" y="2332985"/>
            <a:ext cx="20185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#forgotten tasks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</a:t>
            </a:r>
            <a:r>
              <a:rPr lang="en-US" sz="1600" dirty="0" smtClean="0"/>
              <a:t>interrupted acts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Interruption time</a:t>
            </a:r>
            <a:br>
              <a:rPr lang="en-US" sz="1600" dirty="0" smtClean="0"/>
            </a:b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3910" y="230485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6463" y="3802413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6463" y="5241766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645" y="243443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505" y="2917289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505" y="3412958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2957" y="3980558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957" y="2343725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352834" y="2291893"/>
            <a:ext cx="1659429" cy="830997"/>
            <a:chOff x="7244302" y="2237917"/>
            <a:chExt cx="1659429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7244302" y="2237917"/>
              <a:ext cx="1659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#delayed acts</a:t>
              </a:r>
              <a:br>
                <a:rPr lang="en-US" sz="1600" dirty="0" smtClean="0"/>
              </a:br>
              <a:endParaRPr lang="en-US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Delay time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4302" y="2804550"/>
              <a:ext cx="262662" cy="229977"/>
            </a:xfrm>
            <a:prstGeom prst="rect">
              <a:avLst/>
            </a:prstGeom>
            <a:solidFill>
              <a:srgbClr val="3AFFFE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rgbClr val="000000"/>
                  </a:solidFill>
                </a:rPr>
                <a:t>5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44302" y="2299482"/>
              <a:ext cx="262662" cy="229977"/>
            </a:xfrm>
            <a:prstGeom prst="rect">
              <a:avLst/>
            </a:prstGeom>
            <a:solidFill>
              <a:srgbClr val="7E3B25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025619" y="22416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0875" y="1692271"/>
            <a:ext cx="79564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</a:t>
            </a:r>
            <a:r>
              <a:rPr lang="en-US" dirty="0" err="1" smtClean="0"/>
              <a:t>mins</a:t>
            </a:r>
            <a:r>
              <a:rPr lang="en-US" dirty="0" smtClean="0"/>
              <a:t>  (GALE)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7 hours (rest)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9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role for SE</a:t>
            </a:r>
            <a:br>
              <a:rPr lang="en-US" dirty="0" smtClean="0"/>
            </a:br>
            <a:r>
              <a:rPr lang="en-US" dirty="0" smtClean="0"/>
              <a:t>in the age of Big Data?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15348"/>
              </p:ext>
            </p:extLst>
          </p:nvPr>
        </p:nvGraphicFramePr>
        <p:xfrm>
          <a:off x="4814540" y="134882"/>
          <a:ext cx="4076927" cy="703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7700" y="642610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Number of </a:t>
            </a:r>
            <a:br>
              <a:rPr lang="en-US" sz="3200" b="1" dirty="0" smtClean="0"/>
            </a:br>
            <a:r>
              <a:rPr lang="en-US" sz="3200" b="1" dirty="0" smtClean="0"/>
              <a:t>evaluations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18060" y="4003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sym typeface="Wingdings"/>
              </a:rPr>
              <a:t>[Port, Menzies, 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/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b="1" dirty="0" smtClean="0">
                <a:solidFill>
                  <a:srgbClr val="000090"/>
                </a:solidFill>
                <a:sym typeface="Wingdings"/>
              </a:rPr>
              <a:t>Ase</a:t>
            </a:r>
            <a:r>
              <a:rPr lang="en-US" b="1" dirty="0">
                <a:solidFill>
                  <a:srgbClr val="000090"/>
                </a:solidFill>
                <a:sym typeface="Wingdings"/>
              </a:rPr>
              <a:t>’08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>] </a:t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dirty="0" smtClean="0"/>
              <a:t>POM3abcd 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8540" y="397647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ym typeface="Wingdings"/>
              </a:rPr>
              <a:t>The usual suspects</a:t>
            </a:r>
          </a:p>
          <a:p>
            <a:r>
              <a:rPr lang="en-US" dirty="0" smtClean="0"/>
              <a:t>Schaffer</a:t>
            </a:r>
          </a:p>
          <a:p>
            <a:r>
              <a:rPr lang="en-US" dirty="0" err="1" smtClean="0"/>
              <a:t>Srinivas</a:t>
            </a:r>
            <a:endParaRPr lang="en-US" dirty="0"/>
          </a:p>
          <a:p>
            <a:r>
              <a:rPr lang="en-US" dirty="0" err="1"/>
              <a:t>Viennet</a:t>
            </a:r>
            <a:r>
              <a:rPr lang="en-US" dirty="0"/>
              <a:t>  </a:t>
            </a:r>
            <a:r>
              <a:rPr lang="en-US" dirty="0" smtClean="0"/>
              <a:t>2</a:t>
            </a:r>
          </a:p>
          <a:p>
            <a:r>
              <a:rPr lang="en-US" dirty="0" smtClean="0"/>
              <a:t>Tanaka</a:t>
            </a:r>
            <a:endParaRPr lang="en-US" dirty="0"/>
          </a:p>
          <a:p>
            <a:r>
              <a:rPr lang="en-US" dirty="0" smtClean="0"/>
              <a:t>Osyczka2</a:t>
            </a:r>
            <a:endParaRPr lang="en-US" dirty="0"/>
          </a:p>
          <a:p>
            <a:r>
              <a:rPr lang="en-US" dirty="0"/>
              <a:t>ZDT1 </a:t>
            </a:r>
          </a:p>
          <a:p>
            <a:r>
              <a:rPr lang="en-US" dirty="0" err="1" smtClean="0"/>
              <a:t>Golinksi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1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on other models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Sample Spreads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Change in objective scores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59" y="4032478"/>
            <a:ext cx="2603544" cy="96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5010" y="2360942"/>
            <a:ext cx="3558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Compare initial population to final frontier</a:t>
            </a:r>
          </a:p>
          <a:p>
            <a:endParaRPr lang="en-US" dirty="0">
              <a:solidFill>
                <a:srgbClr val="17375E"/>
              </a:solidFill>
              <a:sym typeface="Wingdings"/>
            </a:endParaRPr>
          </a:p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Mann-Whitney, 95% confidence</a:t>
            </a:r>
          </a:p>
          <a:p>
            <a:endParaRPr lang="en-US" b="1" dirty="0">
              <a:solidFill>
                <a:srgbClr val="000090"/>
              </a:solidFill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7" y="2360942"/>
            <a:ext cx="4112315" cy="28829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43359" y="2407096"/>
            <a:ext cx="26187" cy="5105603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2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Conclusion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CPU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 err="1" smtClean="0"/>
              <a:t>apon</a:t>
            </a:r>
            <a:r>
              <a:rPr lang="en-US" dirty="0" smtClean="0"/>
              <a:t>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Q: In </a:t>
            </a:r>
            <a:r>
              <a:rPr lang="en-US" sz="4000" dirty="0"/>
              <a:t>the age of Big Data</a:t>
            </a:r>
            <a:r>
              <a:rPr lang="en-US" sz="4000" dirty="0" smtClean="0"/>
              <a:t>, what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    role </a:t>
            </a:r>
            <a:r>
              <a:rPr lang="en-US" sz="4000" dirty="0"/>
              <a:t>for Software Engineers</a:t>
            </a:r>
            <a:r>
              <a:rPr lang="en-US" sz="4000" dirty="0" smtClean="0"/>
              <a:t>?</a:t>
            </a:r>
            <a:br>
              <a:rPr lang="en-US" sz="4000" dirty="0" smtClean="0"/>
            </a:br>
            <a:r>
              <a:rPr lang="en-US" sz="4000" dirty="0" smtClean="0"/>
              <a:t>A: Goal Engineering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91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requirements engineering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manage the CPU crisis: need a better understanding of the “shape” of the user goals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4743" y="3331739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743" y="4066205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3780" y="2668748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9031" y="2808094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0970" y="2022615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9428" y="3988632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0647" y="4724640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839" y="5201694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6259" y="226114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280951" y="1518901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161300" y="4066205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80951" y="4066205"/>
            <a:ext cx="1912570" cy="2044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36371" y="588797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5796" y="1984848"/>
            <a:ext cx="128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Domination</a:t>
            </a:r>
          </a:p>
          <a:p>
            <a:r>
              <a:rPr lang="en-US" dirty="0" smtClean="0"/>
              <a:t>Is a binary</a:t>
            </a:r>
          </a:p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10984" y="2131410"/>
            <a:ext cx="145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Aggressive</a:t>
            </a:r>
          </a:p>
          <a:p>
            <a:r>
              <a:rPr lang="en-US" dirty="0" smtClean="0"/>
              <a:t>exploration</a:t>
            </a:r>
          </a:p>
          <a:p>
            <a:r>
              <a:rPr lang="en-US" dirty="0" smtClean="0"/>
              <a:t>of preference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35031" y="2132363"/>
            <a:ext cx="830901" cy="330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59297" y="2386447"/>
            <a:ext cx="451687" cy="4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46757" y="3093212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8137" y="3827678"/>
            <a:ext cx="700476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TAR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10508" y="4465686"/>
            <a:ext cx="1121108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WHICH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5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26" grpId="0" animBg="1"/>
      <p:bldP spid="31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algorithms </a:t>
            </a:r>
            <a:br>
              <a:rPr lang="en-US" dirty="0" smtClean="0"/>
            </a:br>
            <a:r>
              <a:rPr lang="en-US" dirty="0" smtClean="0"/>
              <a:t>and goal-oriented 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886373"/>
            <a:ext cx="4040188" cy="639762"/>
          </a:xfrm>
          <a:solidFill>
            <a:schemeClr val="tx2"/>
          </a:solidFill>
        </p:spPr>
        <p:txBody>
          <a:bodyPr anchor="ctr" anchorCtr="0">
            <a:normAutofit fontScale="92500"/>
          </a:bodyPr>
          <a:lstStyle/>
          <a:p>
            <a:pPr marL="0" lvl="1" algn="ctr"/>
            <a:r>
              <a:rPr lang="en-US" sz="2800" dirty="0" err="1">
                <a:solidFill>
                  <a:schemeClr val="bg1"/>
                </a:solidFill>
              </a:rPr>
              <a:t>Edsger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Dijkstra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>ICSE </a:t>
            </a:r>
            <a:r>
              <a:rPr lang="en-US" sz="2800" dirty="0">
                <a:solidFill>
                  <a:schemeClr val="bg1"/>
                </a:solidFill>
              </a:rPr>
              <a:t>4, </a:t>
            </a:r>
            <a:r>
              <a:rPr lang="en-US" sz="2800" dirty="0" smtClean="0">
                <a:solidFill>
                  <a:schemeClr val="bg1"/>
                </a:solidFill>
              </a:rPr>
              <a:t>1979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26135"/>
            <a:ext cx="4040188" cy="3951288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886373"/>
            <a:ext cx="4041775" cy="639762"/>
          </a:xfrm>
          <a:solidFill>
            <a:schemeClr val="tx2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 Menzies, 2014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3112407"/>
            <a:ext cx="4041775" cy="3365016"/>
          </a:xfrm>
        </p:spPr>
        <p:txBody>
          <a:bodyPr/>
          <a:lstStyle/>
          <a:p>
            <a:pPr marL="342900" lvl="1" indent="-342900"/>
            <a:r>
              <a:rPr lang="en-US" sz="2800" dirty="0"/>
              <a:t>Mathematical definition of “user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742950" lvl="2" indent="-342900"/>
            <a:r>
              <a:rPr lang="en-US" sz="2600" i="1" dirty="0" smtClean="0"/>
              <a:t>“The </a:t>
            </a:r>
            <a:r>
              <a:rPr lang="en-US" sz="2600" i="1" dirty="0"/>
              <a:t>force </a:t>
            </a:r>
            <a:r>
              <a:rPr lang="en-US" sz="2600" i="1" dirty="0" smtClean="0"/>
              <a:t>that changes </a:t>
            </a:r>
            <a:r>
              <a:rPr lang="en-US" sz="2600" i="1" dirty="0"/>
              <a:t>the geometry of search </a:t>
            </a:r>
            <a:r>
              <a:rPr lang="en-US" sz="2600" i="1" dirty="0" smtClean="0"/>
              <a:t>space.”</a:t>
            </a:r>
            <a:endParaRPr lang="en-US" sz="2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6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   Future</a:t>
            </a:r>
            <a:br>
              <a:rPr lang="en-US" sz="6000" b="1" dirty="0" smtClean="0">
                <a:solidFill>
                  <a:srgbClr val="FFFFFF"/>
                </a:solidFill>
              </a:rPr>
            </a:br>
            <a:r>
              <a:rPr lang="en-US" sz="6000" b="1" dirty="0" smtClean="0">
                <a:solidFill>
                  <a:srgbClr val="FFFFFF"/>
                </a:solidFill>
              </a:rPr>
              <a:t>Work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75" y="285676"/>
            <a:ext cx="5435600" cy="6388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GALE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199" y="1227671"/>
            <a:ext cx="4815075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More models: </a:t>
            </a:r>
            <a:r>
              <a:rPr lang="en-US" sz="2000" b="1" dirty="0" smtClean="0">
                <a:solidFill>
                  <a:srgbClr val="E9202A"/>
                </a:solidFill>
              </a:rPr>
              <a:t>Taming the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 Big Data CPU crisis in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software engineering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(via active learning)</a:t>
            </a:r>
          </a:p>
          <a:p>
            <a:endParaRPr lang="en-US" sz="2000" dirty="0" smtClean="0"/>
          </a:p>
          <a:p>
            <a:r>
              <a:rPr lang="en-US" sz="2000" dirty="0" smtClean="0"/>
              <a:t>Parallel </a:t>
            </a:r>
          </a:p>
          <a:p>
            <a:endParaRPr lang="en-US" sz="2000" dirty="0"/>
          </a:p>
          <a:p>
            <a:r>
              <a:rPr lang="en-US" sz="2000" dirty="0" smtClean="0"/>
              <a:t>Collapsing correlated goals</a:t>
            </a:r>
          </a:p>
          <a:p>
            <a:endParaRPr lang="en-US" sz="2000" dirty="0"/>
          </a:p>
          <a:p>
            <a:r>
              <a:rPr lang="en-US" sz="2000" dirty="0" smtClean="0"/>
              <a:t>Other: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GALE approximates a population as a small set of linear models</a:t>
            </a:r>
            <a:br>
              <a:rPr lang="en-US" sz="2000" dirty="0" smtClean="0"/>
            </a:br>
            <a:endParaRPr lang="en-US" sz="2000" dirty="0"/>
          </a:p>
          <a:p>
            <a:pPr lvl="1"/>
            <a:r>
              <a:rPr lang="en-US" sz="2000" dirty="0" smtClean="0"/>
              <a:t>• Compression?</a:t>
            </a:r>
          </a:p>
          <a:p>
            <a:pPr lvl="1"/>
            <a:r>
              <a:rPr lang="en-US" sz="2000" dirty="0"/>
              <a:t>• Anomaly detection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• </a:t>
            </a:r>
            <a:r>
              <a:rPr lang="en-US" sz="2800" b="1" dirty="0" smtClean="0">
                <a:solidFill>
                  <a:srgbClr val="FF0000"/>
                </a:solidFill>
              </a:rPr>
              <a:t>Privacy ?!!!!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0" y="1417638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“Big Data”, “</a:t>
            </a:r>
            <a:r>
              <a:rPr lang="en-US" b="1" dirty="0" smtClean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948" y="1535113"/>
            <a:ext cx="3621253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Data”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2003: </a:t>
            </a:r>
          </a:p>
          <a:p>
            <a:pPr lvl="1"/>
            <a:r>
              <a:rPr lang="en-US" dirty="0" smtClean="0"/>
              <a:t>growing 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2004: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Begin PROMISE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data mining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data sets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Data is routinely mined,</a:t>
            </a:r>
          </a:p>
          <a:p>
            <a:pPr lvl="1"/>
            <a:r>
              <a:rPr lang="en-US" dirty="0" smtClean="0"/>
              <a:t>standard tool in many </a:t>
            </a:r>
            <a:br>
              <a:rPr lang="en-US" dirty="0" smtClean="0"/>
            </a:br>
            <a:r>
              <a:rPr lang="en-US" dirty="0" smtClean="0"/>
              <a:t>research papers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535113"/>
            <a:ext cx="36226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Models”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growing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2014: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Start of PLAISE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(planning, learning, AI)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models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2023: </a:t>
            </a:r>
          </a:p>
          <a:p>
            <a:pPr lvl="1"/>
            <a:r>
              <a:rPr lang="en-US" dirty="0" smtClean="0"/>
              <a:t>Big models are used routinely</a:t>
            </a:r>
          </a:p>
          <a:p>
            <a:pPr lvl="1"/>
            <a:r>
              <a:rPr lang="en-US" dirty="0" smtClean="0"/>
              <a:t>standard tool in many</a:t>
            </a:r>
            <a:br>
              <a:rPr lang="en-US" dirty="0" smtClean="0"/>
            </a:br>
            <a:r>
              <a:rPr lang="en-US" dirty="0" smtClean="0"/>
              <a:t>research papers,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74" y="2527269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500" dirty="0" smtClean="0"/>
              <a:t>Q: Is Big Data a “Systems” or “Human”-task?</a:t>
            </a:r>
            <a:br>
              <a:rPr lang="en-US" sz="3500" dirty="0" smtClean="0"/>
            </a:br>
            <a:r>
              <a:rPr lang="en-US" sz="3500" dirty="0" smtClean="0"/>
              <a:t>A: Yes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651000"/>
            <a:ext cx="8636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924954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6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in the age of Big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52</a:t>
            </a:fld>
            <a:endParaRPr lang="en-US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965200" y="584066"/>
            <a:ext cx="6991400" cy="6397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</a:rPr>
              <a:t>Analysis = humans + systems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7982" y="1587500"/>
            <a:ext cx="77761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better conclusions  =  </a:t>
            </a:r>
            <a:endParaRPr lang="en-US" sz="40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data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</a:t>
            </a:r>
            <a:r>
              <a:rPr lang="en-US" sz="3600" dirty="0" err="1" smtClean="0"/>
              <a:t>cpu</a:t>
            </a:r>
            <a:r>
              <a:rPr lang="en-US" sz="3600" dirty="0" smtClean="0"/>
              <a:t> </a:t>
            </a:r>
            <a:endParaRPr lang="en-US" sz="36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human</a:t>
            </a: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analysts</a:t>
            </a:r>
            <a:r>
              <a:rPr lang="en-US" sz="3600" dirty="0" smtClean="0"/>
              <a:t> finding better questions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996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36" y="457200"/>
            <a:ext cx="2906257" cy="60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talk: in the age  Big Data </a:t>
            </a:r>
            <a:br>
              <a:rPr lang="en-US" dirty="0" smtClean="0"/>
            </a:br>
            <a:r>
              <a:rPr lang="en-US" dirty="0" smtClean="0"/>
              <a:t>SE analysts are “goal engineers”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67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300" y="2619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Road map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75000" y="1595438"/>
            <a:ext cx="6054475" cy="4525963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Define: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“CPU crisis”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“search-based software engineering” 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“goal-oriented requirements engineering” </a:t>
            </a:r>
            <a:r>
              <a:rPr lang="en-US" sz="2000" dirty="0" smtClean="0"/>
              <a:t>	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Why more tools? (</a:t>
            </a:r>
            <a:r>
              <a:rPr lang="en-US" sz="2000" dirty="0"/>
              <a:t>n</a:t>
            </a:r>
            <a:r>
              <a:rPr lang="en-US" sz="2000" dirty="0" smtClean="0"/>
              <a:t>ot enough already)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The power of goal-oriented tools (IBEA)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Feature maps, product-line engineering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Next-gen goal-oriented tools (GALE)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Safety critical analysis cockpit software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Conclusions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Future </a:t>
            </a:r>
            <a:r>
              <a:rPr lang="en-US" sz="2400" dirty="0" smtClean="0"/>
              <a:t>work</a:t>
            </a:r>
            <a:endParaRPr lang="en-US" sz="2000" dirty="0" smtClean="0"/>
          </a:p>
          <a:p>
            <a:pPr marL="0" indent="0">
              <a:lnSpc>
                <a:spcPct val="130000"/>
              </a:lnSpc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17700"/>
            <a:ext cx="178798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47" y="2210680"/>
            <a:ext cx="895998" cy="89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61" y="4008521"/>
            <a:ext cx="923432" cy="92343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11181" y="2393996"/>
            <a:ext cx="3830694" cy="468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1800" dirty="0" smtClean="0"/>
              <a:t> SBSE + Feature Maps: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Abdel </a:t>
            </a:r>
            <a:r>
              <a:rPr lang="en-US" sz="1800" b="1" dirty="0" err="1" smtClean="0">
                <a:solidFill>
                  <a:srgbClr val="0000FF"/>
                </a:solidFill>
              </a:rPr>
              <a:t>Sayyad</a:t>
            </a:r>
            <a:r>
              <a:rPr lang="en-US" sz="1800" b="1" dirty="0" smtClean="0">
                <a:solidFill>
                  <a:srgbClr val="0000FF"/>
                </a:solidFill>
              </a:rPr>
              <a:t> Salem </a:t>
            </a:r>
            <a:r>
              <a:rPr lang="en-US" sz="1800" dirty="0" smtClean="0"/>
              <a:t>,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WVU, current  </a:t>
            </a:r>
            <a:br>
              <a:rPr lang="en-US" sz="1800" dirty="0" smtClean="0"/>
            </a:br>
            <a:endParaRPr lang="en-US" sz="1800" dirty="0" smtClean="0"/>
          </a:p>
          <a:p>
            <a:pPr lvl="1">
              <a:lnSpc>
                <a:spcPct val="70000"/>
              </a:lnSpc>
            </a:pPr>
            <a:endParaRPr lang="en-US" sz="1800" dirty="0"/>
          </a:p>
          <a:p>
            <a:pPr lvl="1">
              <a:lnSpc>
                <a:spcPct val="70000"/>
              </a:lnSpc>
            </a:pPr>
            <a:endParaRPr lang="en-US" sz="1800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en-US" sz="1800" dirty="0" smtClean="0"/>
          </a:p>
          <a:p>
            <a:pPr marL="57150" indent="0">
              <a:lnSpc>
                <a:spcPct val="70000"/>
              </a:lnSpc>
              <a:buNone/>
            </a:pPr>
            <a:r>
              <a:rPr lang="en-US" sz="1800" dirty="0" smtClean="0"/>
              <a:t>       GALE + air traffic control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Joe Krall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WVU, current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334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24107" y="471433"/>
            <a:ext cx="7772400" cy="1470025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What is…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02348" y="2471915"/>
            <a:ext cx="8864242" cy="1752600"/>
          </a:xfrm>
        </p:spPr>
        <p:txBody>
          <a:bodyPr>
            <a:noAutofit/>
          </a:bodyPr>
          <a:lstStyle/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Goal-oriented requirements engineering?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 CPU crisis</a:t>
            </a:r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Search-based 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</a:rPr>
              <a:t>software engineering?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19905</TotalTime>
  <Words>1808</Words>
  <Application>Microsoft Macintosh PowerPoint</Application>
  <PresentationFormat>On-screen Show (4:3)</PresentationFormat>
  <Paragraphs>582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 the age of Big Data,  what role for Software Engineers?</vt:lpstr>
      <vt:lpstr>The  Declaration of  (Human) Dependence</vt:lpstr>
      <vt:lpstr>But not everyone agrees</vt:lpstr>
      <vt:lpstr>So what role for SE in the age of Big Data?</vt:lpstr>
      <vt:lpstr>Q: Is Big Data a “Systems” or “Human”-task? A: Yes</vt:lpstr>
      <vt:lpstr>This talk: in the age  Big Data  SE analysts are “goal engineers”</vt:lpstr>
      <vt:lpstr>Road map</vt:lpstr>
      <vt:lpstr>Acknowledgements</vt:lpstr>
      <vt:lpstr>What is…</vt:lpstr>
      <vt:lpstr>Goal-oriented RE</vt:lpstr>
      <vt:lpstr>“Big Models”: More and more people writing and running  more  and more models  </vt:lpstr>
      <vt:lpstr>The CPU Crisis</vt:lpstr>
      <vt:lpstr>“Big Models” and the CPU crisis: Example #1</vt:lpstr>
      <vt:lpstr>“Big Models” and the CPU crisis: Example #2</vt:lpstr>
      <vt:lpstr>Search-based SE (SBSE)</vt:lpstr>
      <vt:lpstr>Pareto optimality and  evolutionary computing</vt:lpstr>
      <vt:lpstr>Applications of SBSE</vt:lpstr>
      <vt:lpstr>Explosive growth in SBSE</vt:lpstr>
      <vt:lpstr>PowerPoint Presentation</vt:lpstr>
      <vt:lpstr>PowerPoint Presentation</vt:lpstr>
      <vt:lpstr>Why build more tools  for SBSE and  goal-oriented RE? </vt:lpstr>
      <vt:lpstr>Do we need more SBSE tools  for goal-based RE?</vt:lpstr>
      <vt:lpstr>Case study:  Feature maps  products</vt:lpstr>
      <vt:lpstr>Size of feature maps</vt:lpstr>
      <vt:lpstr>4 studies:      2 or  3 or 4 or 5 goals</vt:lpstr>
      <vt:lpstr> HV             = hypervolume of dominated region Spread      = coverage of frontier % correct = %constraints satisfied</vt:lpstr>
      <vt:lpstr> HV             = hypervolume of dominated region Spread      = coverage of frontier % correct = %constraints satisfied</vt:lpstr>
      <vt:lpstr>Q: What is so different about IBEA? A: Continuous dominance</vt:lpstr>
      <vt:lpstr>   What are the added benefits of goal-oriented reasoning?</vt:lpstr>
      <vt:lpstr>State of the Art</vt:lpstr>
      <vt:lpstr>The Seeding Heuristic</vt:lpstr>
      <vt:lpstr>Correct solutions after 30 minutes  for the large Linux Kernel model</vt:lpstr>
      <vt:lpstr>  How to make goal-based reasoning faster?  (GALE= Geometric Active LEarning)  </vt:lpstr>
      <vt:lpstr>WMC: GIT’s Work Models that Compute [Kim’11]</vt:lpstr>
      <vt:lpstr>Active learning and evolutionary computing</vt:lpstr>
      <vt:lpstr>Recursively cluster data,  find  most distant points in leaf clusters</vt:lpstr>
      <vt:lpstr>For frontier as convex hull, for each line segment, push towards best end</vt:lpstr>
      <vt:lpstr>Repeat for all points on line  segments on non-dominated  region of convex hull</vt:lpstr>
      <vt:lpstr>Results on NASA models: Scores as good as other methods Orders of magnitude fewer evaluations</vt:lpstr>
      <vt:lpstr>PowerPoint Presentation</vt:lpstr>
      <vt:lpstr>Results on other models</vt:lpstr>
      <vt:lpstr>Conclusion</vt:lpstr>
      <vt:lpstr>The CPU Crisis</vt:lpstr>
      <vt:lpstr>Q: In the age of Big Data, what       role for Software Engineers? A: Goal Engineering</vt:lpstr>
      <vt:lpstr>To manage the CPU crisis: need a better understanding of the “shape” of the user goals</vt:lpstr>
      <vt:lpstr>Combining algorithms  and goal-oriented RE</vt:lpstr>
      <vt:lpstr>   Future Work</vt:lpstr>
      <vt:lpstr>GALE</vt:lpstr>
      <vt:lpstr>After “Big Data”, “Big Models” ?</vt:lpstr>
      <vt:lpstr>In the age of Big Data,  what role for Software Engineers?</vt:lpstr>
      <vt:lpstr>SE in the age of Big Data</vt:lpstr>
      <vt:lpstr>PowerPoint Presentation</vt:lpstr>
      <vt:lpstr>PowerPoint Presentation</vt:lpstr>
    </vt:vector>
  </TitlesOfParts>
  <Company>WVU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+ Big Data</dc:title>
  <dc:creator>Tim Menzies</dc:creator>
  <cp:lastModifiedBy>Tim Menzies</cp:lastModifiedBy>
  <cp:revision>2295</cp:revision>
  <dcterms:created xsi:type="dcterms:W3CDTF">2013-12-15T14:13:32Z</dcterms:created>
  <dcterms:modified xsi:type="dcterms:W3CDTF">2015-06-23T01:04:06Z</dcterms:modified>
</cp:coreProperties>
</file>